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4" r:id="rId3"/>
    <p:sldId id="300" r:id="rId4"/>
    <p:sldId id="295" r:id="rId5"/>
    <p:sldId id="351" r:id="rId6"/>
    <p:sldId id="352" r:id="rId7"/>
    <p:sldId id="353" r:id="rId8"/>
    <p:sldId id="296" r:id="rId9"/>
    <p:sldId id="297" r:id="rId10"/>
    <p:sldId id="298" r:id="rId11"/>
    <p:sldId id="299" r:id="rId12"/>
    <p:sldId id="301" r:id="rId13"/>
    <p:sldId id="302" r:id="rId14"/>
    <p:sldId id="303" r:id="rId15"/>
    <p:sldId id="304" r:id="rId16"/>
    <p:sldId id="305" r:id="rId17"/>
    <p:sldId id="306" r:id="rId18"/>
    <p:sldId id="307" r:id="rId19"/>
    <p:sldId id="308" r:id="rId20"/>
    <p:sldId id="257" r:id="rId21"/>
    <p:sldId id="258" r:id="rId22"/>
    <p:sldId id="259" r:id="rId23"/>
    <p:sldId id="260" r:id="rId24"/>
    <p:sldId id="261" r:id="rId25"/>
    <p:sldId id="262" r:id="rId26"/>
    <p:sldId id="263" r:id="rId27"/>
    <p:sldId id="354" r:id="rId28"/>
    <p:sldId id="264" r:id="rId29"/>
    <p:sldId id="265" r:id="rId30"/>
    <p:sldId id="266" r:id="rId31"/>
    <p:sldId id="267" r:id="rId32"/>
    <p:sldId id="268" r:id="rId33"/>
    <p:sldId id="269" r:id="rId34"/>
    <p:sldId id="270" r:id="rId35"/>
    <p:sldId id="271" r:id="rId36"/>
    <p:sldId id="272" r:id="rId37"/>
    <p:sldId id="283" r:id="rId38"/>
    <p:sldId id="273" r:id="rId39"/>
    <p:sldId id="274" r:id="rId40"/>
    <p:sldId id="275" r:id="rId41"/>
    <p:sldId id="276" r:id="rId42"/>
    <p:sldId id="277" r:id="rId43"/>
    <p:sldId id="278" r:id="rId44"/>
    <p:sldId id="279" r:id="rId45"/>
    <p:sldId id="280" r:id="rId46"/>
    <p:sldId id="281" r:id="rId47"/>
    <p:sldId id="282" r:id="rId48"/>
    <p:sldId id="284" r:id="rId49"/>
    <p:sldId id="285" r:id="rId50"/>
    <p:sldId id="286" r:id="rId51"/>
    <p:sldId id="287" r:id="rId52"/>
    <p:sldId id="291" r:id="rId53"/>
    <p:sldId id="334" r:id="rId54"/>
    <p:sldId id="288" r:id="rId55"/>
    <p:sldId id="289" r:id="rId56"/>
    <p:sldId id="290" r:id="rId57"/>
    <p:sldId id="292" r:id="rId58"/>
    <p:sldId id="293" r:id="rId59"/>
    <p:sldId id="309" r:id="rId60"/>
    <p:sldId id="356" r:id="rId61"/>
    <p:sldId id="310" r:id="rId62"/>
    <p:sldId id="312" r:id="rId63"/>
    <p:sldId id="313" r:id="rId64"/>
    <p:sldId id="314" r:id="rId65"/>
    <p:sldId id="318" r:id="rId66"/>
    <p:sldId id="315" r:id="rId67"/>
    <p:sldId id="316" r:id="rId68"/>
    <p:sldId id="317" r:id="rId69"/>
    <p:sldId id="311" r:id="rId70"/>
    <p:sldId id="319" r:id="rId71"/>
    <p:sldId id="320" r:id="rId72"/>
    <p:sldId id="321" r:id="rId73"/>
    <p:sldId id="322" r:id="rId74"/>
    <p:sldId id="323" r:id="rId75"/>
    <p:sldId id="324" r:id="rId76"/>
    <p:sldId id="325" r:id="rId77"/>
    <p:sldId id="332" r:id="rId78"/>
    <p:sldId id="329" r:id="rId79"/>
    <p:sldId id="326" r:id="rId80"/>
    <p:sldId id="327" r:id="rId81"/>
    <p:sldId id="328" r:id="rId82"/>
    <p:sldId id="330" r:id="rId83"/>
    <p:sldId id="331" r:id="rId84"/>
    <p:sldId id="333" r:id="rId85"/>
    <p:sldId id="335" r:id="rId86"/>
    <p:sldId id="348" r:id="rId87"/>
    <p:sldId id="338" r:id="rId88"/>
    <p:sldId id="340" r:id="rId89"/>
    <p:sldId id="336" r:id="rId90"/>
    <p:sldId id="337" r:id="rId91"/>
    <p:sldId id="355" r:id="rId92"/>
    <p:sldId id="339" r:id="rId93"/>
    <p:sldId id="341" r:id="rId94"/>
    <p:sldId id="342" r:id="rId95"/>
    <p:sldId id="343" r:id="rId96"/>
    <p:sldId id="347" r:id="rId97"/>
    <p:sldId id="344" r:id="rId98"/>
    <p:sldId id="346" r:id="rId99"/>
    <p:sldId id="345" r:id="rId100"/>
    <p:sldId id="349" r:id="rId101"/>
    <p:sldId id="350"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2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55A4ABD7-31E6-4D1E-BC56-008616B22ED5}" type="datetimeFigureOut">
              <a:rPr lang="en-US" smtClean="0"/>
              <a:t>4/22/2014</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BE5DBF61-21E4-47D8-B095-531C791E80B4}" type="slidenum">
              <a:rPr lang="en-US" smtClean="0"/>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A4ABD7-31E6-4D1E-BC56-008616B22ED5}" type="datetimeFigureOut">
              <a:rPr lang="en-US" smtClean="0"/>
              <a:t>4/22/2014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DBF61-21E4-47D8-B095-531C791E80B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A4ABD7-31E6-4D1E-BC56-008616B22ED5}" type="datetimeFigureOut">
              <a:rPr lang="en-US" smtClean="0"/>
              <a:t>4/22/2014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DBF61-21E4-47D8-B095-531C791E80B4}" type="slidenum">
              <a:rPr lang="en-US" smtClean="0"/>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5A4ABD7-31E6-4D1E-BC56-008616B22ED5}" type="datetimeFigureOut">
              <a:rPr lang="en-US" smtClean="0"/>
              <a:t>4/22/2014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DBF61-21E4-47D8-B095-531C791E80B4}" type="slidenum">
              <a:rPr lang="en-US" smtClean="0"/>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55A4ABD7-31E6-4D1E-BC56-008616B22ED5}" type="datetimeFigureOut">
              <a:rPr lang="en-US" smtClean="0"/>
              <a:t>4/22/2014</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BE5DBF61-21E4-47D8-B095-531C791E80B4}" type="slidenum">
              <a:rPr lang="en-US" smtClean="0"/>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5A4ABD7-31E6-4D1E-BC56-008616B22ED5}" type="datetimeFigureOut">
              <a:rPr lang="en-US" smtClean="0"/>
              <a:t>4/22/2014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DBF61-21E4-47D8-B095-531C791E80B4}" type="slidenum">
              <a:rPr lang="en-US" smtClean="0"/>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5A4ABD7-31E6-4D1E-BC56-008616B22ED5}" type="datetimeFigureOut">
              <a:rPr lang="en-US" smtClean="0"/>
              <a:t>4/22/2014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5DBF61-21E4-47D8-B095-531C791E80B4}" type="slidenum">
              <a:rPr lang="en-US" smtClean="0"/>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5A4ABD7-31E6-4D1E-BC56-008616B22ED5}" type="datetimeFigureOut">
              <a:rPr lang="en-US" smtClean="0"/>
              <a:t>4/22/2014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5DBF61-21E4-47D8-B095-531C791E80B4}" type="slidenum">
              <a:rPr lang="en-US" smtClean="0"/>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A4ABD7-31E6-4D1E-BC56-008616B22ED5}" type="datetimeFigureOut">
              <a:rPr lang="en-US" smtClean="0"/>
              <a:t>4/22/2014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5DBF61-21E4-47D8-B095-531C791E80B4}" type="slidenum">
              <a:rPr lang="en-US" smtClean="0"/>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5A4ABD7-31E6-4D1E-BC56-008616B22ED5}" type="datetimeFigureOut">
              <a:rPr lang="en-US" smtClean="0"/>
              <a:t>4/22/2014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DBF61-21E4-47D8-B095-531C791E80B4}"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5A4ABD7-31E6-4D1E-BC56-008616B22ED5}" type="datetimeFigureOut">
              <a:rPr lang="en-US" smtClean="0"/>
              <a:t>4/22/2014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DBF61-21E4-47D8-B095-531C791E80B4}"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5A4ABD7-31E6-4D1E-BC56-008616B22ED5}" type="datetimeFigureOut">
              <a:rPr lang="en-US" smtClean="0"/>
              <a:t>4/22/2014</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E5DBF61-21E4-47D8-B095-531C791E80B4}" type="slidenum">
              <a:rPr lang="en-US" smtClean="0"/>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120.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3.xml"/><Relationship Id="rId6" Type="http://schemas.openxmlformats.org/officeDocument/2006/relationships/image" Target="../media/image29.jpg"/><Relationship Id="rId5" Type="http://schemas.openxmlformats.org/officeDocument/2006/relationships/image" Target="../media/image28.gif"/><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4.xml"/><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4.xml"/><Relationship Id="rId5" Type="http://schemas.openxmlformats.org/officeDocument/2006/relationships/image" Target="../media/image28.gif"/><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4.xml"/><Relationship Id="rId4" Type="http://schemas.openxmlformats.org/officeDocument/2006/relationships/image" Target="../media/image59.jpg"/></Relationships>
</file>

<file path=ppt/slides/_rels/slide4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95.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719" y="0"/>
            <a:ext cx="9607112" cy="6885709"/>
          </a:xfrm>
          <a:prstGeom prst="rect">
            <a:avLst/>
          </a:prstGeom>
        </p:spPr>
      </p:pic>
      <p:sp>
        <p:nvSpPr>
          <p:cNvPr id="2" name="Title 1"/>
          <p:cNvSpPr>
            <a:spLocks noGrp="1"/>
          </p:cNvSpPr>
          <p:nvPr>
            <p:ph type="ctrTitle"/>
          </p:nvPr>
        </p:nvSpPr>
        <p:spPr>
          <a:xfrm>
            <a:off x="76200" y="1524000"/>
            <a:ext cx="9067800" cy="762000"/>
          </a:xfrm>
        </p:spPr>
        <p:txBody>
          <a:bodyPr>
            <a:normAutofit/>
          </a:bodyPr>
          <a:lstStyle/>
          <a:p>
            <a:pPr algn="l"/>
            <a:r>
              <a:rPr lang="en-US" sz="2800" dirty="0" smtClean="0">
                <a:solidFill>
                  <a:schemeClr val="bg1"/>
                </a:solidFill>
                <a:effectLst>
                  <a:outerShdw blurRad="38100" dist="38100" dir="2700000" algn="tl">
                    <a:srgbClr val="000000">
                      <a:alpha val="43137"/>
                    </a:srgbClr>
                  </a:outerShdw>
                </a:effectLst>
              </a:rPr>
              <a:t>The United States of America in World War II</a:t>
            </a:r>
            <a:endParaRPr lang="en-US" sz="2800" dirty="0">
              <a:solidFill>
                <a:schemeClr val="bg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76200" y="762000"/>
            <a:ext cx="6858000" cy="685800"/>
          </a:xfrm>
        </p:spPr>
        <p:txBody>
          <a:bodyPr>
            <a:normAutofit/>
          </a:bodyPr>
          <a:lstStyle/>
          <a:p>
            <a:pPr algn="l"/>
            <a:r>
              <a:rPr lang="en-US" sz="2800" dirty="0" smtClean="0">
                <a:solidFill>
                  <a:schemeClr val="bg1"/>
                </a:solidFill>
                <a:effectLst>
                  <a:outerShdw blurRad="38100" dist="38100" dir="2700000" algn="tl">
                    <a:srgbClr val="000000">
                      <a:alpha val="43137"/>
                    </a:srgbClr>
                  </a:outerShdw>
                </a:effectLst>
              </a:rPr>
              <a:t>The Good War, 1941 - 1945</a:t>
            </a:r>
            <a:endParaRPr lang="en-US"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573797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League of Nations Fails</a:t>
            </a:r>
            <a:endParaRPr lang="en-US" dirty="0"/>
          </a:p>
        </p:txBody>
      </p:sp>
      <p:sp>
        <p:nvSpPr>
          <p:cNvPr id="3" name="Content Placeholder 2"/>
          <p:cNvSpPr>
            <a:spLocks noGrp="1"/>
          </p:cNvSpPr>
          <p:nvPr>
            <p:ph sz="quarter" idx="1"/>
          </p:nvPr>
        </p:nvSpPr>
        <p:spPr/>
        <p:txBody>
          <a:bodyPr/>
          <a:lstStyle/>
          <a:p>
            <a:r>
              <a:rPr lang="en-US" dirty="0" smtClean="0"/>
              <a:t>The League of Nations, the international organization of states created in order to prevent just this sort of behavior, failed to take on the aggressors in this case.  Ethiopian leader Haile Selassie, whose nation had been invaded and crushed, claimed: “It is us today.  It will be you tomorrow.”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92077" y="1216025"/>
            <a:ext cx="3922271" cy="4937125"/>
          </a:xfrm>
        </p:spPr>
      </p:pic>
    </p:spTree>
    <p:extLst>
      <p:ext uri="{BB962C8B-B14F-4D97-AF65-F5344CB8AC3E}">
        <p14:creationId xmlns:p14="http://schemas.microsoft.com/office/powerpoint/2010/main" val="236648292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Creation of the United Nations</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Established by a charter signed in San Francisco in 1945, the United Nations was a much more practical peacekeeping organization than the League of Nations.  Recognizing the necessity of conforming to the real work power dynamics of the international community, the UN granted veto powers to five nations as permanent members of the Security Council: the United States, the USSR, England, France, and China.  The organization remains devoted to international peacekeeping and the preservation of human rights internationally.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371600"/>
            <a:ext cx="4419600" cy="4419600"/>
          </a:xfrm>
        </p:spPr>
      </p:pic>
    </p:spTree>
    <p:extLst>
      <p:ext uri="{BB962C8B-B14F-4D97-AF65-F5344CB8AC3E}">
        <p14:creationId xmlns:p14="http://schemas.microsoft.com/office/powerpoint/2010/main" val="10189389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Establishment of Israel </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In 1948, the nation of Israel was established in Palestine, a region which was formerly under the control of the English.  Committed to the notion of a homeland for Jewish people, the international community supported the establishment of the new nation in the Middle East.  Within days, both the Soviet Union and the United States recognized the sovereignty of Israel over their territory and announced their support for Israel’s right to exist.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395319" y="1216025"/>
            <a:ext cx="2515787" cy="4937125"/>
          </a:xfrm>
        </p:spPr>
      </p:pic>
    </p:spTree>
    <p:extLst>
      <p:ext uri="{BB962C8B-B14F-4D97-AF65-F5344CB8AC3E}">
        <p14:creationId xmlns:p14="http://schemas.microsoft.com/office/powerpoint/2010/main" val="2017568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Rise of Adolph Hitler</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In Germany, the Nazi party was rapidly becoming a cult of personality devoted to Adolf Hitler.  In his work, </a:t>
            </a:r>
            <a:r>
              <a:rPr lang="en-US" i="1" u="sng" dirty="0" smtClean="0"/>
              <a:t>Mein </a:t>
            </a:r>
            <a:r>
              <a:rPr lang="en-US" i="1" u="sng" dirty="0" err="1" smtClean="0"/>
              <a:t>Kampf</a:t>
            </a:r>
            <a:r>
              <a:rPr lang="en-US" dirty="0" smtClean="0"/>
              <a:t>, Hitler had written pseudo-biographical account of his life, and outlined a political philosophy steeped in Anti-Semitism and hatred.  He blamed the men who had signed the Treaty of Versailles for Germany’s present economic collapse, and rose to power through extortion and violence.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76870" y="1216025"/>
            <a:ext cx="3752684" cy="4937125"/>
          </a:xfrm>
        </p:spPr>
      </p:pic>
    </p:spTree>
    <p:extLst>
      <p:ext uri="{BB962C8B-B14F-4D97-AF65-F5344CB8AC3E}">
        <p14:creationId xmlns:p14="http://schemas.microsoft.com/office/powerpoint/2010/main" val="948133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 Aggression</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After a fire in the Reichstag, Hitler seized power through extortion, and quickly outlawed all political parties except the Nazis.  His plans to restore Germany militarily – and to reclaim territory lost during World War I – began immediately.  Hitler built up the armed forces and occupied the forbidden Rhineland.  His military supported the Franco regime in Spain, and the efforts there installed a dictator.  He took Austria in the </a:t>
            </a:r>
            <a:r>
              <a:rPr lang="en-US" i="1" dirty="0" smtClean="0"/>
              <a:t>Anschluss</a:t>
            </a:r>
            <a:r>
              <a:rPr lang="en-US" dirty="0" smtClean="0"/>
              <a:t>.  He began building military strength and increasing rhetoric over the need for “living space” for Germany.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19200"/>
            <a:ext cx="4041775" cy="4284281"/>
          </a:xfrm>
        </p:spPr>
      </p:pic>
      <p:sp>
        <p:nvSpPr>
          <p:cNvPr id="6" name="Rounded Rectangle 5"/>
          <p:cNvSpPr/>
          <p:nvPr/>
        </p:nvSpPr>
        <p:spPr>
          <a:xfrm>
            <a:off x="4495800" y="5105400"/>
            <a:ext cx="4267200" cy="121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solidFill>
                  <a:schemeClr val="accent1">
                    <a:lumMod val="50000"/>
                  </a:schemeClr>
                </a:solidFill>
              </a:rPr>
              <a:t>Hitler seized Austria in 1938 without firing a single shot.  He simply demanded it, and promised death and destruction would follow if it was not ceded immediately.  </a:t>
            </a:r>
            <a:endParaRPr lang="en-US" dirty="0">
              <a:solidFill>
                <a:schemeClr val="accent1">
                  <a:lumMod val="50000"/>
                </a:schemeClr>
              </a:solidFill>
            </a:endParaRPr>
          </a:p>
        </p:txBody>
      </p:sp>
    </p:spTree>
    <p:extLst>
      <p:ext uri="{BB962C8B-B14F-4D97-AF65-F5344CB8AC3E}">
        <p14:creationId xmlns:p14="http://schemas.microsoft.com/office/powerpoint/2010/main" val="8098895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 Aggression</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In 1938, the world began to be truly alarmed.  After the </a:t>
            </a:r>
            <a:r>
              <a:rPr lang="en-US" i="1" dirty="0" smtClean="0"/>
              <a:t>Anschluss</a:t>
            </a:r>
            <a:r>
              <a:rPr lang="en-US" dirty="0" smtClean="0"/>
              <a:t>, Hitler claimed the many of the people of the Sudetenland – a part of Czechoslovakia – were in fact Germans, and that Germany must protect them by annexing the region.  The Munich Conference ensued.  English Prime Minister Neville Chamberlain met with Hitler, and a pact was made to cede the Sudetenland, but to end all German aggression there.  It failed, as well.  In the fall of 1938, Hitler seized the remainder of Czechoslovakia.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31391" y="1295400"/>
            <a:ext cx="3718693" cy="4876800"/>
          </a:xfrm>
        </p:spPr>
      </p:pic>
    </p:spTree>
    <p:extLst>
      <p:ext uri="{BB962C8B-B14F-4D97-AF65-F5344CB8AC3E}">
        <p14:creationId xmlns:p14="http://schemas.microsoft.com/office/powerpoint/2010/main" val="23975659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of German Aggression</a:t>
            </a:r>
            <a:endParaRPr lang="en-US" dirty="0"/>
          </a:p>
        </p:txBody>
      </p:sp>
      <p:pic>
        <p:nvPicPr>
          <p:cNvPr id="3" name="Content Placeholder 2"/>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295400"/>
            <a:ext cx="6460610" cy="4937125"/>
          </a:xfrm>
        </p:spPr>
      </p:pic>
      <p:sp>
        <p:nvSpPr>
          <p:cNvPr id="4" name="Rounded Rectangle 3"/>
          <p:cNvSpPr/>
          <p:nvPr/>
        </p:nvSpPr>
        <p:spPr>
          <a:xfrm>
            <a:off x="6781800" y="1524000"/>
            <a:ext cx="1981200" cy="4267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600" dirty="0" smtClean="0"/>
              <a:t>By 1939, Germany had occupied the Rhineland, taken the Sudetenland,  annexed Austria, and taken over the rest of Czechoslovakia.  Fearing further Nazi aggression, Europe was on the brink of war again, just twenty years after the First World War had come to an end. </a:t>
            </a:r>
            <a:endParaRPr lang="en-US" sz="1600" dirty="0"/>
          </a:p>
        </p:txBody>
      </p:sp>
    </p:spTree>
    <p:extLst>
      <p:ext uri="{BB962C8B-B14F-4D97-AF65-F5344CB8AC3E}">
        <p14:creationId xmlns:p14="http://schemas.microsoft.com/office/powerpoint/2010/main" val="1692842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Policy of Appeasement: </a:t>
            </a:r>
            <a:br>
              <a:rPr lang="en-US" dirty="0" smtClean="0"/>
            </a:br>
            <a:r>
              <a:rPr lang="en-US" dirty="0" smtClean="0"/>
              <a:t>The Munich Pact</a:t>
            </a:r>
            <a:endParaRPr lang="en-US" dirty="0"/>
          </a:p>
        </p:txBody>
      </p:sp>
      <p:sp>
        <p:nvSpPr>
          <p:cNvPr id="5" name="Text Placeholder 4"/>
          <p:cNvSpPr>
            <a:spLocks noGrp="1"/>
          </p:cNvSpPr>
          <p:nvPr>
            <p:ph type="body" idx="2"/>
          </p:nvPr>
        </p:nvSpPr>
        <p:spPr/>
        <p:txBody>
          <a:bodyPr>
            <a:normAutofit fontScale="92500"/>
          </a:bodyPr>
          <a:lstStyle/>
          <a:p>
            <a:r>
              <a:rPr lang="en-US" dirty="0" smtClean="0"/>
              <a:t>What was Neville Chamberlain thinking?  How could anyone actually trust the word of Adolf Hitler in 1938?  Well, at the time, it still seemed possible that war could be avoided.  When Hitler signed the Munich Pact, he was promising not to invade any more territory, as long as he could keep all of the land he had conquered.  It was a slap on the wrist – and an affirmation for Hitler that his methods would work: he had gained territory and resources through aggression.</a:t>
            </a:r>
            <a:endParaRPr lang="en-US" dirty="0"/>
          </a:p>
        </p:txBody>
      </p:sp>
      <p:pic>
        <p:nvPicPr>
          <p:cNvPr id="10" name="Content Placeholder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04800" y="409048"/>
            <a:ext cx="5715000" cy="5506504"/>
          </a:xfr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61309">
            <a:off x="943209" y="3210749"/>
            <a:ext cx="4861817" cy="3239945"/>
          </a:xfrm>
          <a:prstGeom prst="rect">
            <a:avLst/>
          </a:prstGeom>
        </p:spPr>
      </p:pic>
    </p:spTree>
    <p:extLst>
      <p:ext uri="{BB962C8B-B14F-4D97-AF65-F5344CB8AC3E}">
        <p14:creationId xmlns:p14="http://schemas.microsoft.com/office/powerpoint/2010/main" val="13644375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Aggression in Asia</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032175" y="1219200"/>
            <a:ext cx="7079650" cy="4937125"/>
          </a:xfrm>
        </p:spPr>
      </p:pic>
    </p:spTree>
    <p:extLst>
      <p:ext uri="{BB962C8B-B14F-4D97-AF65-F5344CB8AC3E}">
        <p14:creationId xmlns:p14="http://schemas.microsoft.com/office/powerpoint/2010/main" val="1771151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Manchuria, 1931</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smtClean="0"/>
              <a:t>The Japanese had occupied and colonized Korea since the 1910s.  In 1931, the Japanese launched an invasion of Manchuria, the region of China located north of the Korean peninsula.  Although it is seldom recognized as such, in many ways, this was the opening salvo of World War II.  The Japanese brutally subjugated their Chinese Rivals. </a:t>
            </a:r>
            <a:endParaRPr lang="en-US" dirty="0"/>
          </a:p>
        </p:txBody>
      </p:sp>
      <p:pic>
        <p:nvPicPr>
          <p:cNvPr id="6" name="Content Placeholder 5"/>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83484" y="1295400"/>
            <a:ext cx="4415790" cy="4648200"/>
          </a:xfrm>
        </p:spPr>
      </p:pic>
    </p:spTree>
    <p:extLst>
      <p:ext uri="{BB962C8B-B14F-4D97-AF65-F5344CB8AC3E}">
        <p14:creationId xmlns:p14="http://schemas.microsoft.com/office/powerpoint/2010/main" val="30157577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Japanese Invade China, 1937</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9284" b="9284"/>
          <a:stretch>
            <a:fillRect/>
          </a:stretch>
        </p:blipFill>
        <p:spPr/>
      </p:pic>
      <p:sp>
        <p:nvSpPr>
          <p:cNvPr id="5" name="Text Placeholder 4"/>
          <p:cNvSpPr>
            <a:spLocks noGrp="1"/>
          </p:cNvSpPr>
          <p:nvPr>
            <p:ph type="body" sz="half" idx="2"/>
          </p:nvPr>
        </p:nvSpPr>
        <p:spPr/>
        <p:txBody>
          <a:bodyPr/>
          <a:lstStyle/>
          <a:p>
            <a:r>
              <a:rPr lang="en-US" dirty="0" smtClean="0"/>
              <a:t>The aggression of the Japanese worsened in 1937, when a full fledged invasion of China began.  The atrocities which the Japanese carried out against Chinese victims were horrifying, and the war was a brutal one. </a:t>
            </a:r>
            <a:endParaRPr lang="en-US" dirty="0"/>
          </a:p>
        </p:txBody>
      </p:sp>
    </p:spTree>
    <p:extLst>
      <p:ext uri="{BB962C8B-B14F-4D97-AF65-F5344CB8AC3E}">
        <p14:creationId xmlns:p14="http://schemas.microsoft.com/office/powerpoint/2010/main" val="16378945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American Embargos on Oil and Steel</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smtClean="0"/>
              <a:t>The United States was opposed to Japanese aggression in the Pacific, and viewed the nation as a major threat to our own Pacific interests: namely, the Philippines, Midway Island, Wake Island, and Hawaii.  When Japan launched an assault into China, the USA placed an embargo on the Japanese, cutting off their steel and oil supplies from the United States.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74248" y="1216025"/>
            <a:ext cx="3957928" cy="4937125"/>
          </a:xfrm>
        </p:spPr>
      </p:pic>
    </p:spTree>
    <p:extLst>
      <p:ext uri="{BB962C8B-B14F-4D97-AF65-F5344CB8AC3E}">
        <p14:creationId xmlns:p14="http://schemas.microsoft.com/office/powerpoint/2010/main" val="6251468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bg1"/>
                </a:solidFill>
              </a:rPr>
              <a:t>The Rise of Fascism and Dictators, 1922 - 1941</a:t>
            </a:r>
            <a:endParaRPr lang="en-US" dirty="0">
              <a:solidFill>
                <a:schemeClr val="bg1"/>
              </a:solidFill>
            </a:endParaRPr>
          </a:p>
        </p:txBody>
      </p:sp>
      <p:sp>
        <p:nvSpPr>
          <p:cNvPr id="3" name="Text Placeholder 2"/>
          <p:cNvSpPr>
            <a:spLocks noGrp="1"/>
          </p:cNvSpPr>
          <p:nvPr>
            <p:ph type="body" idx="1"/>
          </p:nvPr>
        </p:nvSpPr>
        <p:spPr>
          <a:xfrm>
            <a:off x="383969" y="4267200"/>
            <a:ext cx="8455231" cy="2362200"/>
          </a:xfrm>
        </p:spPr>
        <p:txBody>
          <a:bodyPr>
            <a:noAutofit/>
          </a:bodyPr>
          <a:lstStyle/>
          <a:p>
            <a:pPr algn="l"/>
            <a:r>
              <a:rPr lang="en-US" sz="4000" dirty="0" smtClean="0">
                <a:latin typeface="Bookman Old Style" panose="02050604050505020204" pitchFamily="18" charset="0"/>
              </a:rPr>
              <a:t>“All that is necessary for the </a:t>
            </a:r>
          </a:p>
          <a:p>
            <a:pPr algn="l"/>
            <a:r>
              <a:rPr lang="en-US" sz="4000" dirty="0">
                <a:latin typeface="Bookman Old Style" panose="02050604050505020204" pitchFamily="18" charset="0"/>
              </a:rPr>
              <a:t> </a:t>
            </a:r>
            <a:r>
              <a:rPr lang="en-US" sz="4000" dirty="0" smtClean="0">
                <a:latin typeface="Bookman Old Style" panose="02050604050505020204" pitchFamily="18" charset="0"/>
              </a:rPr>
              <a:t>triumph of evil is that good      </a:t>
            </a:r>
          </a:p>
          <a:p>
            <a:pPr algn="l"/>
            <a:r>
              <a:rPr lang="en-US" sz="4000" dirty="0">
                <a:latin typeface="Bookman Old Style" panose="02050604050505020204" pitchFamily="18" charset="0"/>
              </a:rPr>
              <a:t> </a:t>
            </a:r>
            <a:r>
              <a:rPr lang="en-US" sz="4000" dirty="0" smtClean="0">
                <a:latin typeface="Bookman Old Style" panose="02050604050505020204" pitchFamily="18" charset="0"/>
              </a:rPr>
              <a:t>men do nothing.”   </a:t>
            </a:r>
            <a:r>
              <a:rPr lang="en-US" sz="4400" dirty="0" smtClean="0">
                <a:latin typeface="Bookman Old Style" panose="02050604050505020204" pitchFamily="18" charset="0"/>
              </a:rPr>
              <a:t>- </a:t>
            </a:r>
            <a:r>
              <a:rPr lang="en-US" sz="4400" dirty="0" smtClean="0">
                <a:solidFill>
                  <a:schemeClr val="bg1"/>
                </a:solidFill>
                <a:latin typeface="Bookman Old Style" panose="02050604050505020204" pitchFamily="18" charset="0"/>
              </a:rPr>
              <a:t>Unknown</a:t>
            </a:r>
            <a:endParaRPr lang="en-US" sz="4400" dirty="0">
              <a:solidFill>
                <a:schemeClr val="bg1"/>
              </a:solidFill>
              <a:latin typeface="Bookman Old Style" panose="02050604050505020204"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969" y="152399"/>
            <a:ext cx="2088078" cy="2512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166255"/>
            <a:ext cx="1389501" cy="251221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52399"/>
            <a:ext cx="1981200" cy="2462349"/>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4200" y="124691"/>
            <a:ext cx="1905000" cy="2527643"/>
          </a:xfrm>
          <a:prstGeom prst="rect">
            <a:avLst/>
          </a:prstGeom>
        </p:spPr>
      </p:pic>
    </p:spTree>
    <p:extLst>
      <p:ext uri="{BB962C8B-B14F-4D97-AF65-F5344CB8AC3E}">
        <p14:creationId xmlns:p14="http://schemas.microsoft.com/office/powerpoint/2010/main" val="14989340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lgn="l"/>
            <a:r>
              <a:rPr lang="en-US" dirty="0" smtClean="0">
                <a:solidFill>
                  <a:schemeClr val="tx1"/>
                </a:solidFill>
              </a:rPr>
              <a:t>Dissent and Mobilization on the Homefront, 1935 - 1945</a:t>
            </a:r>
            <a:endParaRPr lang="en-US" dirty="0">
              <a:solidFill>
                <a:schemeClr val="tx1"/>
              </a:solidFill>
            </a:endParaRPr>
          </a:p>
        </p:txBody>
      </p:sp>
      <p:sp>
        <p:nvSpPr>
          <p:cNvPr id="13" name="Text Placeholder 12"/>
          <p:cNvSpPr>
            <a:spLocks noGrp="1"/>
          </p:cNvSpPr>
          <p:nvPr>
            <p:ph type="body" idx="1"/>
          </p:nvPr>
        </p:nvSpPr>
        <p:spPr/>
        <p:txBody>
          <a:bodyPr/>
          <a:lstStyle/>
          <a:p>
            <a:pPr algn="l"/>
            <a:r>
              <a:rPr lang="en-US" dirty="0" smtClean="0">
                <a:solidFill>
                  <a:schemeClr val="tx1"/>
                </a:solidFill>
              </a:rPr>
              <a:t>Americans Grudgingly Go to War, and Our Values are Challenged at Home and Abroad.</a:t>
            </a:r>
            <a:endParaRPr lang="en-US" dirty="0">
              <a:solidFill>
                <a:schemeClr val="tx1"/>
              </a:solidFill>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341744"/>
            <a:ext cx="1676399" cy="2146187"/>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799" y="381000"/>
            <a:ext cx="2667001" cy="2106931"/>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435784"/>
            <a:ext cx="1610393" cy="210693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9206" y="401782"/>
            <a:ext cx="2792503" cy="2125405"/>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61916">
            <a:off x="6949248" y="4577909"/>
            <a:ext cx="1652417" cy="1701800"/>
          </a:xfrm>
          <a:prstGeom prst="rect">
            <a:avLst/>
          </a:prstGeom>
        </p:spPr>
      </p:pic>
    </p:spTree>
    <p:extLst>
      <p:ext uri="{BB962C8B-B14F-4D97-AF65-F5344CB8AC3E}">
        <p14:creationId xmlns:p14="http://schemas.microsoft.com/office/powerpoint/2010/main" val="16070133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Neutrality Acts </a:t>
            </a:r>
            <a:endParaRPr lang="en-US" dirty="0"/>
          </a:p>
        </p:txBody>
      </p:sp>
      <p:sp>
        <p:nvSpPr>
          <p:cNvPr id="5" name="Content Placeholder 4"/>
          <p:cNvSpPr>
            <a:spLocks noGrp="1"/>
          </p:cNvSpPr>
          <p:nvPr>
            <p:ph sz="quarter" idx="1"/>
          </p:nvPr>
        </p:nvSpPr>
        <p:spPr/>
        <p:txBody>
          <a:bodyPr>
            <a:normAutofit fontScale="85000" lnSpcReduction="20000"/>
          </a:bodyPr>
          <a:lstStyle/>
          <a:p>
            <a:r>
              <a:rPr lang="en-US" dirty="0" smtClean="0"/>
              <a:t>The people of the United States were not at all inclined to participate in another war in the 1930s.  Many felt that US intervention in World War I had been of little value; thus, another war seemed hazardous.  Neutrality Acts passed in 1935, 1937, and in 1939 all placed serious restrictions on how much the United States government could support our allies in Europe.  They forbid the loaning of money to allies, and put heavy restrictions on arms manufacturers who wanted to send weapons abroad.</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1370779"/>
            <a:ext cx="4041775" cy="4627617"/>
          </a:xfrm>
        </p:spPr>
      </p:pic>
    </p:spTree>
    <p:extLst>
      <p:ext uri="{BB962C8B-B14F-4D97-AF65-F5344CB8AC3E}">
        <p14:creationId xmlns:p14="http://schemas.microsoft.com/office/powerpoint/2010/main" val="13157000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 First Committee</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Many groups in the United States protested American involvement in the Second World War.  Groups like the American-German Bund openly supported Germany in the years before US entry into the war.  Other groups, like the American First Committee, were so critical of FDR that they seemed to be supporting the Nazis at times.  Charles Lindbergh was one of the most prominent activists for the American First Committee.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18757" y="1216025"/>
            <a:ext cx="3868910" cy="4937125"/>
          </a:xfrm>
        </p:spPr>
      </p:pic>
    </p:spTree>
    <p:extLst>
      <p:ext uri="{BB962C8B-B14F-4D97-AF65-F5344CB8AC3E}">
        <p14:creationId xmlns:p14="http://schemas.microsoft.com/office/powerpoint/2010/main" val="1456871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Cash and Carry Policy</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FDR was, in fact, seeking a way to help American allies in Europe during World War II.  He favored United States entry into the war, but he knew that the people were not behind him yet.  So, small steps toward US participation were required.  The “Cash and Carry” policy was a step towards US involvement.  It allowed American firms to sell weapons to our allies; however, the goods must be paid for in cash, and they must be transported by non-American vessels.   Very little aid got to England, and what did came at great cost.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7968" y="1216025"/>
            <a:ext cx="4030489" cy="4937125"/>
          </a:xfrm>
        </p:spPr>
      </p:pic>
    </p:spTree>
    <p:extLst>
      <p:ext uri="{BB962C8B-B14F-4D97-AF65-F5344CB8AC3E}">
        <p14:creationId xmlns:p14="http://schemas.microsoft.com/office/powerpoint/2010/main" val="3949165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Destroyers for Bases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In 1940, the United States made a deal with the British in order to help support their navy.  The US government delivered the British Navy fifty mothballed destroyers – in exchange for access to or ownership of naval bases in the Atlantic Ocean from Newfoundland to the Caribbean.  American forces basically took over the defense of these ports, and the British were now able to use US destroyers to hunt Nazi submarines.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76800" y="1415780"/>
            <a:ext cx="3724143" cy="4756420"/>
          </a:xfrm>
        </p:spPr>
      </p:pic>
    </p:spTree>
    <p:extLst>
      <p:ext uri="{BB962C8B-B14F-4D97-AF65-F5344CB8AC3E}">
        <p14:creationId xmlns:p14="http://schemas.microsoft.com/office/powerpoint/2010/main" val="4161672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Lend-Lease Act</a:t>
            </a:r>
            <a:endParaRPr lang="en-US" dirty="0"/>
          </a:p>
        </p:txBody>
      </p:sp>
      <p:sp>
        <p:nvSpPr>
          <p:cNvPr id="3" name="Content Placeholder 2"/>
          <p:cNvSpPr>
            <a:spLocks noGrp="1"/>
          </p:cNvSpPr>
          <p:nvPr>
            <p:ph sz="quarter" idx="4294967295"/>
          </p:nvPr>
        </p:nvSpPr>
        <p:spPr>
          <a:xfrm>
            <a:off x="304800" y="4495800"/>
            <a:ext cx="8534400" cy="1828800"/>
          </a:xfrm>
        </p:spPr>
        <p:txBody>
          <a:bodyPr>
            <a:normAutofit fontScale="70000" lnSpcReduction="20000"/>
          </a:bodyPr>
          <a:lstStyle/>
          <a:p>
            <a:r>
              <a:rPr lang="en-US" dirty="0" smtClean="0"/>
              <a:t>Franklin Roosevelt was at his best when he convinced Americans that the Lend-Lease Act was “like lending a neighbor your garden hose when their house caught fire.”  In fact, this was a dramatic step towards active involvement in World War II.  The act allowed Americans to lend, lease, or provide weapons to any nation deemed vital to our own national security.  The United States, Roosevelt claimed must become an “Arsenal for Democracy” and send “guns, not sons” to Europe to defeat the Axis Powers.  Some supporters of intervention believed that the act did not go far enough.</a:t>
            </a:r>
            <a:endParaRPr lang="en-US" dirty="0"/>
          </a:p>
        </p:txBody>
      </p:sp>
      <p:pic>
        <p:nvPicPr>
          <p:cNvPr id="5" name="Content Placeholder 4"/>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838200" y="1277387"/>
            <a:ext cx="3200400" cy="315412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371600"/>
            <a:ext cx="3657600" cy="3039134"/>
          </a:xfrm>
          <a:prstGeom prst="rect">
            <a:avLst/>
          </a:prstGeom>
        </p:spPr>
      </p:pic>
    </p:spTree>
    <p:extLst>
      <p:ext uri="{BB962C8B-B14F-4D97-AF65-F5344CB8AC3E}">
        <p14:creationId xmlns:p14="http://schemas.microsoft.com/office/powerpoint/2010/main" val="37610435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Atlantic Charter</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Franklin Delano Roosevelt and Winston Churchill met off the coast of Newfoundland in August of 1941, and agreed that democratic nations must rule Europe, and that fascist nations must be defeated.  FDR did not and could not declare war – only Congress could – yet, he meant to “wage war, but not declare it, and that he would become more and more provocative…to force an incident” with Germany.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371600"/>
            <a:ext cx="4041775" cy="3206110"/>
          </a:xfrm>
        </p:spPr>
      </p:pic>
    </p:spTree>
    <p:extLst>
      <p:ext uri="{BB962C8B-B14F-4D97-AF65-F5344CB8AC3E}">
        <p14:creationId xmlns:p14="http://schemas.microsoft.com/office/powerpoint/2010/main" val="31853032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Atlantic Charter of 1941</a:t>
            </a:r>
            <a:endParaRPr lang="en-US" dirty="0"/>
          </a:p>
        </p:txBody>
      </p:sp>
      <p:sp>
        <p:nvSpPr>
          <p:cNvPr id="7" name="Text Placeholder 6"/>
          <p:cNvSpPr>
            <a:spLocks noGrp="1"/>
          </p:cNvSpPr>
          <p:nvPr>
            <p:ph type="body" idx="2"/>
          </p:nvPr>
        </p:nvSpPr>
        <p:spPr/>
        <p:txBody>
          <a:bodyPr>
            <a:normAutofit fontScale="92500"/>
          </a:bodyPr>
          <a:lstStyle/>
          <a:p>
            <a:r>
              <a:rPr lang="en-US" dirty="0" smtClean="0"/>
              <a:t>The Atlantic Charter was definitely anti-Germany, claiming, “After the final destruction of the Nazi tyranny, they hope to see established a peace which will afford to all nations the means of dwelling in safety within their own boundaries, and which will afford assurance that all the men in all the lands may live out their lives in freedom from fear and want.”   FDR wanted to support Churchill more openly, but lacked the power to declare war. </a:t>
            </a:r>
            <a:endParaRPr lang="en-US" dirty="0"/>
          </a:p>
        </p:txBody>
      </p:sp>
      <p:pic>
        <p:nvPicPr>
          <p:cNvPr id="8" name="Content Placeholder 7"/>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914400" y="94666"/>
            <a:ext cx="4572000" cy="6239256"/>
          </a:xfrm>
        </p:spPr>
      </p:pic>
    </p:spTree>
    <p:extLst>
      <p:ext uri="{BB962C8B-B14F-4D97-AF65-F5344CB8AC3E}">
        <p14:creationId xmlns:p14="http://schemas.microsoft.com/office/powerpoint/2010/main" val="28155447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Pearl Harbor</a:t>
            </a:r>
            <a:endParaRPr lang="en-US" dirty="0"/>
          </a:p>
        </p:txBody>
      </p:sp>
      <p:sp>
        <p:nvSpPr>
          <p:cNvPr id="3" name="Content Placeholder 2"/>
          <p:cNvSpPr>
            <a:spLocks noGrp="1"/>
          </p:cNvSpPr>
          <p:nvPr>
            <p:ph sz="quarter" idx="1"/>
          </p:nvPr>
        </p:nvSpPr>
        <p:spPr/>
        <p:txBody>
          <a:bodyPr>
            <a:normAutofit fontScale="92500"/>
          </a:bodyPr>
          <a:lstStyle/>
          <a:p>
            <a:r>
              <a:rPr lang="en-US" dirty="0" smtClean="0"/>
              <a:t>On December 7, 1941, a Sunday morning, the United States of America was suddenly and deliberately attacked by the Empire of Japan.  FDR would go the Congress the following day to formally ask Congress to declare war on Japan.  It only took a few days to also declare war on Germany, and to prioritize the defeat of the Nazis.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371600"/>
            <a:ext cx="3733800" cy="298704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86206">
            <a:off x="4871714" y="3276757"/>
            <a:ext cx="2743200" cy="2706786"/>
          </a:xfrm>
          <a:prstGeom prst="rect">
            <a:avLst/>
          </a:prstGeom>
        </p:spPr>
      </p:pic>
    </p:spTree>
    <p:extLst>
      <p:ext uri="{BB962C8B-B14F-4D97-AF65-F5344CB8AC3E}">
        <p14:creationId xmlns:p14="http://schemas.microsoft.com/office/powerpoint/2010/main" val="33367604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African-Americans EO#8802</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As the mobilization for war ramped up during the late 1930s and early 1940s, the United States government began to hire contractors to produce war materials.  During this period, however,  African-Americans were not hired for these contract or even to work in the industry.  FDR issued Executive Order #8802 in order to end discrimination in hiring practices for defense industry jobs.  Soon, African American contractors and employees were being hired for government jobs.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1663700"/>
            <a:ext cx="4041775" cy="4041775"/>
          </a:xfrm>
        </p:spPr>
      </p:pic>
    </p:spTree>
    <p:extLst>
      <p:ext uri="{BB962C8B-B14F-4D97-AF65-F5344CB8AC3E}">
        <p14:creationId xmlns:p14="http://schemas.microsoft.com/office/powerpoint/2010/main" val="8182383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Stalin and the Soviet Union</a:t>
            </a:r>
            <a:endParaRPr lang="en-US" dirty="0"/>
          </a:p>
        </p:txBody>
      </p:sp>
      <p:sp>
        <p:nvSpPr>
          <p:cNvPr id="5" name="Content Placeholder 4"/>
          <p:cNvSpPr>
            <a:spLocks noGrp="1"/>
          </p:cNvSpPr>
          <p:nvPr>
            <p:ph sz="quarter" idx="1"/>
          </p:nvPr>
        </p:nvSpPr>
        <p:spPr/>
        <p:txBody>
          <a:bodyPr/>
          <a:lstStyle/>
          <a:p>
            <a:pPr marL="0" indent="0">
              <a:buNone/>
            </a:pPr>
            <a:r>
              <a:rPr lang="en-US" dirty="0" smtClean="0"/>
              <a:t>There are dictators and there are dictators.  During World War II, while the United States of America and England fought to defeat the evil designs of fascist dictator Adolf Hitler, our nation was allied with an equally vile communist dictator: Josef Stalin.  The Bolshevik leader was a mass murderer in his own right.</a:t>
            </a:r>
            <a:endParaRPr lang="en-US" dirty="0"/>
          </a:p>
        </p:txBody>
      </p:sp>
      <p:pic>
        <p:nvPicPr>
          <p:cNvPr id="7" name="Picture Placeholder 8"/>
          <p:cNvPicPr>
            <a:picLocks noGrp="1" noChangeAspect="1"/>
          </p:cNvPicPr>
          <p:nvPr>
            <p:ph sz="quarter" idx="2"/>
          </p:nvPr>
        </p:nvPicPr>
        <p:blipFill>
          <a:blip r:embed="rId2" cstate="print">
            <a:extLst>
              <a:ext uri="{28A0092B-C50C-407E-A947-70E740481C1C}">
                <a14:useLocalDpi xmlns:a14="http://schemas.microsoft.com/office/drawing/2010/main" val="0"/>
              </a:ext>
            </a:extLst>
          </a:blip>
          <a:srcRect t="8588" b="8588"/>
          <a:stretch>
            <a:fillRect/>
          </a:stretch>
        </p:blipFill>
        <p:spPr>
          <a:xfrm>
            <a:off x="5029200" y="1447800"/>
            <a:ext cx="3466557" cy="3522873"/>
          </a:xfrm>
        </p:spPr>
      </p:pic>
      <p:sp>
        <p:nvSpPr>
          <p:cNvPr id="2" name="Rounded Rectangle 1"/>
          <p:cNvSpPr/>
          <p:nvPr/>
        </p:nvSpPr>
        <p:spPr>
          <a:xfrm>
            <a:off x="4953000" y="4724400"/>
            <a:ext cx="3657600" cy="14478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solidFill>
              </a:rPr>
              <a:t>Because we shared a common enemy, Adolf Hitler and the Nazis, Joseph Stalin became an American ally during World War II. </a:t>
            </a:r>
            <a:endParaRPr lang="en-US" dirty="0">
              <a:solidFill>
                <a:schemeClr val="tx2"/>
              </a:solidFill>
            </a:endParaRPr>
          </a:p>
        </p:txBody>
      </p:sp>
    </p:spTree>
    <p:extLst>
      <p:ext uri="{BB962C8B-B14F-4D97-AF65-F5344CB8AC3E}">
        <p14:creationId xmlns:p14="http://schemas.microsoft.com/office/powerpoint/2010/main" val="1962733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Women in the War</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dirty="0" smtClean="0"/>
              <a:t>As they had during the First World War, women took on jobs in factories and in the military during World War II.  “Rosie the Riveter” was any woman who worked in the factories in order to produce war materials.  By taking on certain jobs that were not considered “ladylike,” they made the United States much more productive and helped the Allies to win the war.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66413" y="1216025"/>
            <a:ext cx="3773598" cy="4937125"/>
          </a:xfrm>
        </p:spPr>
      </p:pic>
    </p:spTree>
    <p:extLst>
      <p:ext uri="{BB962C8B-B14F-4D97-AF65-F5344CB8AC3E}">
        <p14:creationId xmlns:p14="http://schemas.microsoft.com/office/powerpoint/2010/main" val="26821968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Internment Camps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01407" y="1216025"/>
            <a:ext cx="3903610" cy="493712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6574">
            <a:off x="476231" y="1574306"/>
            <a:ext cx="2714600" cy="2098569"/>
          </a:xfrm>
          <a:prstGeom prst="rect">
            <a:avLst/>
          </a:prstGeom>
        </p:spPr>
      </p:pic>
      <p:pic>
        <p:nvPicPr>
          <p:cNvPr id="6" name="Content Placeholder 5"/>
          <p:cNvPicPr>
            <a:picLocks noGrp="1" noChangeAspect="1"/>
          </p:cNvPicPr>
          <p:nvPr>
            <p:ph sz="quarter" idx="1"/>
          </p:nvPr>
        </p:nvPicPr>
        <p:blipFill>
          <a:blip r:embed="rId4" cstate="print">
            <a:extLst>
              <a:ext uri="{28A0092B-C50C-407E-A947-70E740481C1C}">
                <a14:useLocalDpi xmlns:a14="http://schemas.microsoft.com/office/drawing/2010/main" val="0"/>
              </a:ext>
            </a:extLst>
          </a:blip>
          <a:stretch>
            <a:fillRect/>
          </a:stretch>
        </p:blipFill>
        <p:spPr>
          <a:xfrm rot="378673">
            <a:off x="2984764" y="1676400"/>
            <a:ext cx="2370509" cy="1862105"/>
          </a:xfrm>
        </p:spPr>
      </p:pic>
      <p:sp>
        <p:nvSpPr>
          <p:cNvPr id="8" name="Rounded Rectangle 7"/>
          <p:cNvSpPr/>
          <p:nvPr/>
        </p:nvSpPr>
        <p:spPr>
          <a:xfrm>
            <a:off x="380999" y="3799382"/>
            <a:ext cx="4191001" cy="22966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As soon as war was declared against Japan, internment camps were opened by the US government for Japanese Americans.  The loyalty of Japanese Americans was questioned, and their civil liberties were taken for the duration of the war.</a:t>
            </a:r>
            <a:endParaRPr lang="en-US" dirty="0">
              <a:solidFill>
                <a:schemeClr val="tx1"/>
              </a:solidFill>
            </a:endParaRPr>
          </a:p>
        </p:txBody>
      </p:sp>
    </p:spTree>
    <p:extLst>
      <p:ext uri="{BB962C8B-B14F-4D97-AF65-F5344CB8AC3E}">
        <p14:creationId xmlns:p14="http://schemas.microsoft.com/office/powerpoint/2010/main" val="36915143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Nisei – Serving the United States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No internment camps were opened for Italian-Americans, or German-Americans.  Racism seems to account for the imprisonment of the Japanese.  Yet, thousands of Japanese volunteered to serve in the US Armed Forces during the war.  Most were sent to Europe, along the Italian front.  These men, known  as the Nisei, served bravely and patriotically for their country: The United States of America.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561742" y="1219200"/>
            <a:ext cx="4007866" cy="4724400"/>
          </a:xfrm>
        </p:spPr>
      </p:pic>
    </p:spTree>
    <p:extLst>
      <p:ext uri="{BB962C8B-B14F-4D97-AF65-F5344CB8AC3E}">
        <p14:creationId xmlns:p14="http://schemas.microsoft.com/office/powerpoint/2010/main" val="16653823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Navajo Code Talkers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219199"/>
            <a:ext cx="3810000" cy="3106145"/>
          </a:xfrm>
        </p:spPr>
      </p:pic>
      <p:pic>
        <p:nvPicPr>
          <p:cNvPr id="6" name="Content Placeholder 5"/>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rot="1028527">
            <a:off x="4868389" y="3715267"/>
            <a:ext cx="3355975" cy="2516981"/>
          </a:xfrm>
        </p:spPr>
      </p:pic>
      <p:sp>
        <p:nvSpPr>
          <p:cNvPr id="7" name="Rounded Rectangle 6"/>
          <p:cNvSpPr/>
          <p:nvPr/>
        </p:nvSpPr>
        <p:spPr>
          <a:xfrm>
            <a:off x="381000" y="1219200"/>
            <a:ext cx="4114800" cy="4876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Members of the Navajo tribe came up with a unique code based upon their own language to convey messages over the radio during World War II.  Although the system was relatively simple, it proved impossible for the Japanese to break.  There were no speakers of the Navajo language anywhere in Japan.  </a:t>
            </a:r>
          </a:p>
          <a:p>
            <a:endParaRPr lang="en-US" dirty="0"/>
          </a:p>
          <a:p>
            <a:r>
              <a:rPr lang="en-US" dirty="0" smtClean="0"/>
              <a:t>One of the very important themes of the World War II Era in the United States is that of strength through diversity.  The United States was a much more formidable military thanks to the unbreakable code provided by the Navajo.</a:t>
            </a:r>
            <a:endParaRPr lang="en-US" dirty="0"/>
          </a:p>
        </p:txBody>
      </p:sp>
    </p:spTree>
    <p:extLst>
      <p:ext uri="{BB962C8B-B14F-4D97-AF65-F5344CB8AC3E}">
        <p14:creationId xmlns:p14="http://schemas.microsoft.com/office/powerpoint/2010/main" val="16557058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Tuskegee Airmen</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The Tuskegee Airmen were a select group of African-American pilots who flew in segregated units during World War II.  Although it took a long time for the United States to allow these men to serve in combat, once they were selected to serve as protection for the bombing raids which were carried out over Germany, they served capably and helped the United States to win the war.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53000" y="1371600"/>
            <a:ext cx="3200400" cy="4436918"/>
          </a:xfrm>
        </p:spPr>
      </p:pic>
    </p:spTree>
    <p:extLst>
      <p:ext uri="{BB962C8B-B14F-4D97-AF65-F5344CB8AC3E}">
        <p14:creationId xmlns:p14="http://schemas.microsoft.com/office/powerpoint/2010/main" val="30048691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Rioting in Detroit</a:t>
            </a:r>
            <a:endParaRPr lang="en-US" dirty="0"/>
          </a:p>
        </p:txBody>
      </p:sp>
      <p:sp>
        <p:nvSpPr>
          <p:cNvPr id="3" name="Content Placeholder 2"/>
          <p:cNvSpPr>
            <a:spLocks noGrp="1"/>
          </p:cNvSpPr>
          <p:nvPr>
            <p:ph sz="quarter" idx="1"/>
          </p:nvPr>
        </p:nvSpPr>
        <p:spPr/>
        <p:txBody>
          <a:bodyPr>
            <a:normAutofit fontScale="92500"/>
          </a:bodyPr>
          <a:lstStyle/>
          <a:p>
            <a:r>
              <a:rPr lang="en-US" dirty="0" smtClean="0"/>
              <a:t>In the early 1940s, thousands of African-Americans moved to northern cities and to California in order to serve in defense industry jobs.  In some cities, the integration of the community caused racial strife.  Detroit was one of the most notorious cities in this regard.  Rioting broke out there in 1943 which resulted in dozens of deaths.</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4600" y="1295400"/>
            <a:ext cx="2156816" cy="1828800"/>
          </a:xfrm>
          <a:prstGeom prst="rect">
            <a:avLst/>
          </a:prstGeom>
        </p:spPr>
      </p:pic>
      <p:pic>
        <p:nvPicPr>
          <p:cNvPr id="6" name="Content Placeholder 5"/>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4724400" y="1828800"/>
            <a:ext cx="1997075" cy="1595532"/>
          </a:xfr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4600" y="3096491"/>
            <a:ext cx="2438400" cy="174481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5400" y="4472825"/>
            <a:ext cx="2133600" cy="1623906"/>
          </a:xfrm>
          <a:prstGeom prst="rect">
            <a:avLst/>
          </a:prstGeom>
        </p:spPr>
      </p:pic>
    </p:spTree>
    <p:extLst>
      <p:ext uri="{BB962C8B-B14F-4D97-AF65-F5344CB8AC3E}">
        <p14:creationId xmlns:p14="http://schemas.microsoft.com/office/powerpoint/2010/main" val="7115381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Double-V Campaign</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For African-Americans, service in World War II had two goals.  They wanted to defeat the fascists abroad to be certain; however, they also sought – through their service to the nation – to end racism in the United States.  Discrimination, segregation, “Jim Crow” laws, and social injustice all had to go!  In many ways, the Civil Rights Movement began during World War II!</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041775" cy="4162563"/>
          </a:xfrm>
        </p:spPr>
      </p:pic>
      <p:sp>
        <p:nvSpPr>
          <p:cNvPr id="6" name="Rounded Rectangle 5"/>
          <p:cNvSpPr/>
          <p:nvPr/>
        </p:nvSpPr>
        <p:spPr>
          <a:xfrm>
            <a:off x="4648200" y="5029200"/>
            <a:ext cx="4114800" cy="121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Victory over Fascism Abroad; </a:t>
            </a:r>
          </a:p>
          <a:p>
            <a:r>
              <a:rPr lang="en-US" dirty="0"/>
              <a:t>	</a:t>
            </a:r>
            <a:r>
              <a:rPr lang="en-US" dirty="0" smtClean="0"/>
              <a:t>Victory over Racism at Home!</a:t>
            </a:r>
            <a:endParaRPr lang="en-US" dirty="0"/>
          </a:p>
        </p:txBody>
      </p:sp>
    </p:spTree>
    <p:extLst>
      <p:ext uri="{BB962C8B-B14F-4D97-AF65-F5344CB8AC3E}">
        <p14:creationId xmlns:p14="http://schemas.microsoft.com/office/powerpoint/2010/main" val="33894535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Einstein and the Manhattan Project</a:t>
            </a:r>
            <a:endParaRPr lang="en-US" dirty="0"/>
          </a:p>
        </p:txBody>
      </p:sp>
      <p:sp>
        <p:nvSpPr>
          <p:cNvPr id="3" name="Content Placeholder 2"/>
          <p:cNvSpPr>
            <a:spLocks noGrp="1"/>
          </p:cNvSpPr>
          <p:nvPr>
            <p:ph sz="quarter" idx="1"/>
          </p:nvPr>
        </p:nvSpPr>
        <p:spPr>
          <a:xfrm>
            <a:off x="228600" y="1219200"/>
            <a:ext cx="4270248" cy="4937760"/>
          </a:xfrm>
        </p:spPr>
        <p:txBody>
          <a:bodyPr>
            <a:normAutofit fontScale="85000" lnSpcReduction="20000"/>
          </a:bodyPr>
          <a:lstStyle/>
          <a:p>
            <a:pPr marL="0" indent="0">
              <a:buNone/>
            </a:pPr>
            <a:r>
              <a:rPr lang="en-US" dirty="0" smtClean="0"/>
              <a:t>File this one under strength through diversity, as well.  During the 1930s, Albert Einstein – Jewish by birth and unwelcome in Nazi dominated Europe – came to the United States.  Once here, he wrote to President Franklin Delano Roosevelt, explaining that Nazi scientists were actively working upon a power new kind of weapon – the atomic bomb.  He advised the President that if the United States were able to discover and harness the power of the atom first, we would be much better off as a nation.  And we did.  And, for better or for worse, we used this terrible weapon to win the war.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10200" y="1219200"/>
            <a:ext cx="2530475" cy="2547122"/>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51704">
            <a:off x="4504390" y="3647992"/>
            <a:ext cx="4411125" cy="2590800"/>
          </a:xfrm>
          <a:prstGeom prst="rect">
            <a:avLst/>
          </a:prstGeom>
        </p:spPr>
      </p:pic>
    </p:spTree>
    <p:extLst>
      <p:ext uri="{BB962C8B-B14F-4D97-AF65-F5344CB8AC3E}">
        <p14:creationId xmlns:p14="http://schemas.microsoft.com/office/powerpoint/2010/main" val="2993880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8" y="-477982"/>
            <a:ext cx="9651229" cy="7769939"/>
          </a:xfrm>
          <a:prstGeom prst="rect">
            <a:avLst/>
          </a:prstGeom>
        </p:spPr>
      </p:pic>
      <p:sp>
        <p:nvSpPr>
          <p:cNvPr id="5" name="Title 4"/>
          <p:cNvSpPr>
            <a:spLocks noGrp="1"/>
          </p:cNvSpPr>
          <p:nvPr>
            <p:ph type="title"/>
          </p:nvPr>
        </p:nvSpPr>
        <p:spPr/>
        <p:txBody>
          <a:bodyPr/>
          <a:lstStyle/>
          <a:p>
            <a:pPr algn="l"/>
            <a:r>
              <a:rPr lang="en-US" dirty="0" smtClean="0">
                <a:solidFill>
                  <a:schemeClr val="bg1"/>
                </a:solidFill>
              </a:rPr>
              <a:t>The War in the Pacific, </a:t>
            </a:r>
            <a:br>
              <a:rPr lang="en-US" dirty="0" smtClean="0">
                <a:solidFill>
                  <a:schemeClr val="bg1"/>
                </a:solidFill>
              </a:rPr>
            </a:br>
            <a:r>
              <a:rPr lang="en-US" dirty="0" smtClean="0">
                <a:solidFill>
                  <a:schemeClr val="bg1"/>
                </a:solidFill>
              </a:rPr>
              <a:t>1941 - 1945</a:t>
            </a:r>
            <a:endParaRPr lang="en-US" dirty="0">
              <a:solidFill>
                <a:schemeClr val="bg1"/>
              </a:solidFill>
            </a:endParaRPr>
          </a:p>
        </p:txBody>
      </p:sp>
      <p:sp>
        <p:nvSpPr>
          <p:cNvPr id="6" name="Text Placeholder 5"/>
          <p:cNvSpPr>
            <a:spLocks noGrp="1"/>
          </p:cNvSpPr>
          <p:nvPr>
            <p:ph type="body" idx="1"/>
          </p:nvPr>
        </p:nvSpPr>
        <p:spPr>
          <a:xfrm>
            <a:off x="1295400" y="4038600"/>
            <a:ext cx="6781800" cy="1143000"/>
          </a:xfrm>
        </p:spPr>
        <p:txBody>
          <a:bodyPr/>
          <a:lstStyle/>
          <a:p>
            <a:pPr algn="l"/>
            <a:r>
              <a:rPr lang="en-US" dirty="0" smtClean="0">
                <a:solidFill>
                  <a:schemeClr val="bg1"/>
                </a:solidFill>
              </a:rPr>
              <a:t>The Defeat of Japanese Aggression in the Pacific</a:t>
            </a:r>
            <a:endParaRPr lang="en-US" dirty="0">
              <a:solidFill>
                <a:schemeClr val="bg1"/>
              </a:solidFill>
            </a:endParaRPr>
          </a:p>
        </p:txBody>
      </p:sp>
    </p:spTree>
    <p:extLst>
      <p:ext uri="{BB962C8B-B14F-4D97-AF65-F5344CB8AC3E}">
        <p14:creationId xmlns:p14="http://schemas.microsoft.com/office/powerpoint/2010/main" val="20973140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Reasons for the Attack on Pearl Harbor</a:t>
            </a:r>
            <a:endParaRPr lang="en-US" dirty="0"/>
          </a:p>
        </p:txBody>
      </p:sp>
      <p:sp>
        <p:nvSpPr>
          <p:cNvPr id="5" name="Content Placeholder 4"/>
          <p:cNvSpPr>
            <a:spLocks noGrp="1"/>
          </p:cNvSpPr>
          <p:nvPr>
            <p:ph sz="quarter" idx="1"/>
          </p:nvPr>
        </p:nvSpPr>
        <p:spPr/>
        <p:txBody>
          <a:bodyPr>
            <a:normAutofit fontScale="85000" lnSpcReduction="10000"/>
          </a:bodyPr>
          <a:lstStyle/>
          <a:p>
            <a:r>
              <a:rPr lang="en-US" dirty="0" smtClean="0"/>
              <a:t>First of all, there is no justifiable reason for a pre-meditated act of war – without warning – against the United States in December of 1941.  </a:t>
            </a:r>
          </a:p>
          <a:p>
            <a:r>
              <a:rPr lang="en-US" dirty="0" smtClean="0"/>
              <a:t>Americans were angered that Japan had been engaged in aggression in Asia, and worried that our own territories may be endangered by the Japanese.</a:t>
            </a:r>
          </a:p>
          <a:p>
            <a:r>
              <a:rPr lang="en-US" dirty="0" smtClean="0"/>
              <a:t>The United States of America, put an embargo on Japan and forbid the sale of oil and steel to the Empire of Japan.  This is – perhaps – why they attacked. </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82312" y="1216025"/>
            <a:ext cx="3941800" cy="4937125"/>
          </a:xfrm>
        </p:spPr>
      </p:pic>
    </p:spTree>
    <p:extLst>
      <p:ext uri="{BB962C8B-B14F-4D97-AF65-F5344CB8AC3E}">
        <p14:creationId xmlns:p14="http://schemas.microsoft.com/office/powerpoint/2010/main" val="18515946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Fascism Defined</a:t>
            </a:r>
            <a:endParaRPr lang="en-US" dirty="0"/>
          </a:p>
        </p:txBody>
      </p:sp>
      <p:sp>
        <p:nvSpPr>
          <p:cNvPr id="7" name="Content Placeholder 6"/>
          <p:cNvSpPr>
            <a:spLocks noGrp="1"/>
          </p:cNvSpPr>
          <p:nvPr>
            <p:ph sz="quarter" idx="1"/>
          </p:nvPr>
        </p:nvSpPr>
        <p:spPr>
          <a:xfrm>
            <a:off x="152400" y="1219200"/>
            <a:ext cx="4346448" cy="5029200"/>
          </a:xfrm>
        </p:spPr>
        <p:txBody>
          <a:bodyPr>
            <a:normAutofit fontScale="77500" lnSpcReduction="20000"/>
          </a:bodyPr>
          <a:lstStyle/>
          <a:p>
            <a:r>
              <a:rPr lang="en-US" sz="2800" dirty="0" smtClean="0">
                <a:latin typeface="Gill Sans MT" panose="020B0502020104020203" pitchFamily="34" charset="0"/>
                <a:cs typeface="Angsana New" pitchFamily="18" charset="-34"/>
              </a:rPr>
              <a:t>Fascism is a </a:t>
            </a:r>
            <a:r>
              <a:rPr lang="en-US" sz="2800" dirty="0">
                <a:latin typeface="Gill Sans MT" panose="020B0502020104020203" pitchFamily="34" charset="0"/>
                <a:cs typeface="Angsana New" pitchFamily="18" charset="-34"/>
              </a:rPr>
              <a:t>political system which is based on extreme nationalism, racist and violent behavior towards minority groups or national rivals, extreme militarism, and aggression. Fascism is almost always accompanied by totalitarian dictatorships and civilian/government sponsored “toughs” who reinforce policies.. </a:t>
            </a:r>
            <a:r>
              <a:rPr lang="en-US" sz="2800" dirty="0" smtClean="0">
                <a:latin typeface="Gill Sans MT" panose="020B0502020104020203" pitchFamily="34" charset="0"/>
                <a:cs typeface="Angsana New" pitchFamily="18" charset="-34"/>
              </a:rPr>
              <a:t>.  They also seem to develop their own mythological story of the nation’s genesis and need for rebirth.   The </a:t>
            </a:r>
            <a:r>
              <a:rPr lang="en-US" sz="2800" dirty="0">
                <a:latin typeface="Gill Sans MT" panose="020B0502020104020203" pitchFamily="34" charset="0"/>
                <a:cs typeface="Angsana New" pitchFamily="18" charset="-34"/>
              </a:rPr>
              <a:t>original Fascist Party, founded in Italy in the 1920s, was led by Benito Mussolini. </a:t>
            </a:r>
          </a:p>
          <a:p>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78362" y="1216025"/>
            <a:ext cx="3949700" cy="4937125"/>
          </a:xfrm>
        </p:spPr>
      </p:pic>
    </p:spTree>
    <p:extLst>
      <p:ext uri="{BB962C8B-B14F-4D97-AF65-F5344CB8AC3E}">
        <p14:creationId xmlns:p14="http://schemas.microsoft.com/office/powerpoint/2010/main" val="29263320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Pearl Harbor and the Declaration of War</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95400"/>
            <a:ext cx="4191000" cy="3352800"/>
          </a:xfrm>
        </p:spPr>
      </p:pic>
      <p:sp>
        <p:nvSpPr>
          <p:cNvPr id="8" name="Content Placeholder 7"/>
          <p:cNvSpPr>
            <a:spLocks noGrp="1"/>
          </p:cNvSpPr>
          <p:nvPr>
            <p:ph sz="quarter" idx="1"/>
          </p:nvPr>
        </p:nvSpPr>
        <p:spPr/>
        <p:txBody>
          <a:bodyPr/>
          <a:lstStyle/>
          <a:p>
            <a:r>
              <a:rPr lang="en-US" dirty="0" smtClean="0"/>
              <a:t>The Japanese bombed Pearl Harbor on Sunday morning, December 7</a:t>
            </a:r>
            <a:r>
              <a:rPr lang="en-US" baseline="30000" dirty="0" smtClean="0"/>
              <a:t>th</a:t>
            </a:r>
            <a:r>
              <a:rPr lang="en-US" dirty="0" smtClean="0"/>
              <a:t>, 1941.  Franklin Roosevelt called it “a date that will live in infamy…”  Immediately afterward, the United States Congress declared war on Japan.  We would soon be at war with all of the nations of the Axis Powers. </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53230">
            <a:off x="4834970" y="2986529"/>
            <a:ext cx="2256283" cy="3367587"/>
          </a:xfrm>
          <a:prstGeom prst="rect">
            <a:avLst/>
          </a:prstGeom>
        </p:spPr>
      </p:pic>
    </p:spTree>
    <p:extLst>
      <p:ext uri="{BB962C8B-B14F-4D97-AF65-F5344CB8AC3E}">
        <p14:creationId xmlns:p14="http://schemas.microsoft.com/office/powerpoint/2010/main" val="16734414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Doolittle Raids</a:t>
            </a:r>
            <a:endParaRPr lang="en-US" dirty="0"/>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81000" y="1676400"/>
            <a:ext cx="5409419" cy="3962400"/>
          </a:xfrm>
        </p:spPr>
      </p:pic>
      <p:sp>
        <p:nvSpPr>
          <p:cNvPr id="7" name="Content Placeholder 6"/>
          <p:cNvSpPr>
            <a:spLocks noGrp="1"/>
          </p:cNvSpPr>
          <p:nvPr>
            <p:ph sz="quarter" idx="2"/>
          </p:nvPr>
        </p:nvSpPr>
        <p:spPr>
          <a:xfrm>
            <a:off x="6019800" y="1216152"/>
            <a:ext cx="2654046" cy="4937760"/>
          </a:xfrm>
        </p:spPr>
        <p:txBody>
          <a:bodyPr>
            <a:normAutofit fontScale="77500" lnSpcReduction="20000"/>
          </a:bodyPr>
          <a:lstStyle/>
          <a:p>
            <a:pPr marL="0" indent="0">
              <a:buNone/>
            </a:pPr>
            <a:r>
              <a:rPr lang="en-US" dirty="0" smtClean="0"/>
              <a:t>Although the United States was unable to get back at the Japanese immediately, one event which was symbolically significant was the Doolittle raids in April of 1942.  American bombers flew over and bombed Tokyo during these raids, causing great damage to the capital city.  But even during this raid, the pilots were forced to crash land in China, and many were captured and executed by the Japanese. </a:t>
            </a:r>
            <a:endParaRPr lang="en-US" dirty="0"/>
          </a:p>
        </p:txBody>
      </p:sp>
    </p:spTree>
    <p:extLst>
      <p:ext uri="{BB962C8B-B14F-4D97-AF65-F5344CB8AC3E}">
        <p14:creationId xmlns:p14="http://schemas.microsoft.com/office/powerpoint/2010/main" val="23037353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270164"/>
            <a:ext cx="8229600" cy="914400"/>
          </a:xfrm>
        </p:spPr>
        <p:txBody>
          <a:bodyPr/>
          <a:lstStyle/>
          <a:p>
            <a:r>
              <a:rPr lang="en-US" dirty="0" smtClean="0"/>
              <a:t>The Bataan Death March</a:t>
            </a:r>
            <a:endParaRPr lang="en-US" dirty="0"/>
          </a:p>
        </p:txBody>
      </p:sp>
      <p:sp>
        <p:nvSpPr>
          <p:cNvPr id="3" name="Content Placeholder 2"/>
          <p:cNvSpPr>
            <a:spLocks noGrp="1"/>
          </p:cNvSpPr>
          <p:nvPr>
            <p:ph sz="quarter" idx="1"/>
          </p:nvPr>
        </p:nvSpPr>
        <p:spPr>
          <a:xfrm>
            <a:off x="152400" y="1219200"/>
            <a:ext cx="4346448" cy="5020782"/>
          </a:xfrm>
        </p:spPr>
        <p:txBody>
          <a:bodyPr>
            <a:normAutofit fontScale="85000" lnSpcReduction="20000"/>
          </a:bodyPr>
          <a:lstStyle/>
          <a:p>
            <a:r>
              <a:rPr lang="en-US" dirty="0" smtClean="0"/>
              <a:t>During the Bataan Death March, thousands of American and Filipino prisoners of war were executed by their Japanese captors.  Forced to march over sixty miles across the Bataan Peninsula, any soldier who stepped out of line, fell down, or attempted to escape was immediately executed by the Japanese.  Rumors of the atrocities committed by the Japanese left some Americans fearful; however, it also fueled the desire of Americans to seek revenge against an enemy which was now perceived as inhumane.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8563">
            <a:off x="4345938" y="1452121"/>
            <a:ext cx="2911377" cy="226151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3657600"/>
            <a:ext cx="3530600" cy="2582382"/>
          </a:xfrm>
          <a:prstGeom prst="rect">
            <a:avLst/>
          </a:prstGeom>
        </p:spPr>
      </p:pic>
      <p:pic>
        <p:nvPicPr>
          <p:cNvPr id="5" name="Content Placeholder 4"/>
          <p:cNvPicPr>
            <a:picLocks noGrp="1" noChangeAspect="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rot="483755">
            <a:off x="6698673" y="1676400"/>
            <a:ext cx="2438400" cy="2600960"/>
          </a:xfrm>
        </p:spPr>
      </p:pic>
    </p:spTree>
    <p:extLst>
      <p:ext uri="{BB962C8B-B14F-4D97-AF65-F5344CB8AC3E}">
        <p14:creationId xmlns:p14="http://schemas.microsoft.com/office/powerpoint/2010/main" val="16072661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Chester Nimitz and Douglas MacArthur</a:t>
            </a:r>
            <a:endParaRPr lang="en-US" dirty="0"/>
          </a:p>
        </p:txBody>
      </p:sp>
      <p:sp>
        <p:nvSpPr>
          <p:cNvPr id="3" name="Content Placeholder 2"/>
          <p:cNvSpPr>
            <a:spLocks noGrp="1"/>
          </p:cNvSpPr>
          <p:nvPr>
            <p:ph sz="quarter" idx="1"/>
          </p:nvPr>
        </p:nvSpPr>
        <p:spPr>
          <a:xfrm>
            <a:off x="228600" y="1219200"/>
            <a:ext cx="4270248" cy="4937760"/>
          </a:xfrm>
        </p:spPr>
        <p:txBody>
          <a:bodyPr>
            <a:normAutofit fontScale="92500" lnSpcReduction="10000"/>
          </a:bodyPr>
          <a:lstStyle/>
          <a:p>
            <a:r>
              <a:rPr lang="en-US" dirty="0" smtClean="0"/>
              <a:t>You wouldn’t be able to tell from the press releases that came out of the Pacific, but Admiral Chester Nimitz was the man in command of that theatre of war.  More outspoken and more popular with the press was General Douglas MacArthur.  The two men would use the “island hopping” strategy in order to defeat the Japanese.  But the war was long and difficult, and it didn’t start well.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800" y="1219200"/>
            <a:ext cx="3573194" cy="2903220"/>
          </a:xfrm>
          <a:prstGeom prst="rect">
            <a:avLst/>
          </a:prstGeom>
        </p:spPr>
      </p:pic>
      <p:pic>
        <p:nvPicPr>
          <p:cNvPr id="5" name="Content Placeholder 4"/>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rot="715283">
            <a:off x="5025096" y="3280078"/>
            <a:ext cx="2514600" cy="2563224"/>
          </a:xfrm>
        </p:spPr>
      </p:pic>
    </p:spTree>
    <p:extLst>
      <p:ext uri="{BB962C8B-B14F-4D97-AF65-F5344CB8AC3E}">
        <p14:creationId xmlns:p14="http://schemas.microsoft.com/office/powerpoint/2010/main" val="29071661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the Coral Sea</a:t>
            </a:r>
            <a:endParaRPr lang="en-US" dirty="0"/>
          </a:p>
        </p:txBody>
      </p:sp>
      <p:sp>
        <p:nvSpPr>
          <p:cNvPr id="3" name="Content Placeholder 2"/>
          <p:cNvSpPr>
            <a:spLocks noGrp="1"/>
          </p:cNvSpPr>
          <p:nvPr>
            <p:ph sz="quarter" idx="1"/>
          </p:nvPr>
        </p:nvSpPr>
        <p:spPr>
          <a:xfrm>
            <a:off x="457200" y="1219200"/>
            <a:ext cx="2971800" cy="4937760"/>
          </a:xfrm>
        </p:spPr>
        <p:txBody>
          <a:bodyPr>
            <a:normAutofit fontScale="85000" lnSpcReduction="20000"/>
          </a:bodyPr>
          <a:lstStyle/>
          <a:p>
            <a:r>
              <a:rPr lang="en-US" dirty="0" smtClean="0"/>
              <a:t>The Battle of the Coral Sea was certainly not a decisive victory; however, it was the first time during World War II that the United States Navy actually turned back Japanese aggression.  Working with the Australian Navy, the US succeeded in stopping the progress of the Japanese.  Heavy losses were sustained on both sides.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429000" y="1295400"/>
            <a:ext cx="5533697" cy="4114800"/>
          </a:xfrm>
        </p:spPr>
      </p:pic>
    </p:spTree>
    <p:extLst>
      <p:ext uri="{BB962C8B-B14F-4D97-AF65-F5344CB8AC3E}">
        <p14:creationId xmlns:p14="http://schemas.microsoft.com/office/powerpoint/2010/main" val="38989885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Island Hopping: Guadalcanal, Tarawa </a:t>
            </a:r>
            <a:endParaRPr lang="en-US" dirty="0"/>
          </a:p>
        </p:txBody>
      </p:sp>
      <p:sp>
        <p:nvSpPr>
          <p:cNvPr id="5" name="Text Placeholder 4"/>
          <p:cNvSpPr>
            <a:spLocks noGrp="1"/>
          </p:cNvSpPr>
          <p:nvPr>
            <p:ph type="body" idx="1"/>
          </p:nvPr>
        </p:nvSpPr>
        <p:spPr/>
        <p:txBody>
          <a:bodyPr/>
          <a:lstStyle/>
          <a:p>
            <a:r>
              <a:rPr lang="en-US" b="0" dirty="0" smtClean="0">
                <a:solidFill>
                  <a:schemeClr val="tx1"/>
                </a:solidFill>
              </a:rPr>
              <a:t>Guadalcanal	</a:t>
            </a:r>
            <a:endParaRPr lang="en-US" b="0" dirty="0">
              <a:solidFill>
                <a:schemeClr val="tx1"/>
              </a:solidFill>
            </a:endParaRPr>
          </a:p>
        </p:txBody>
      </p:sp>
      <p:sp>
        <p:nvSpPr>
          <p:cNvPr id="7" name="Text Placeholder 6"/>
          <p:cNvSpPr>
            <a:spLocks noGrp="1"/>
          </p:cNvSpPr>
          <p:nvPr>
            <p:ph type="body" sz="half" idx="3"/>
          </p:nvPr>
        </p:nvSpPr>
        <p:spPr/>
        <p:txBody>
          <a:bodyPr/>
          <a:lstStyle/>
          <a:p>
            <a:r>
              <a:rPr lang="en-US" b="0" dirty="0" smtClean="0">
                <a:solidFill>
                  <a:schemeClr val="tx1"/>
                </a:solidFill>
              </a:rPr>
              <a:t>Tarawa</a:t>
            </a:r>
            <a:endParaRPr lang="en-US" b="0" dirty="0">
              <a:solidFill>
                <a:schemeClr val="tx1"/>
              </a:solidFill>
            </a:endParaRPr>
          </a:p>
        </p:txBody>
      </p:sp>
      <p:pic>
        <p:nvPicPr>
          <p:cNvPr id="10" name="Content Placeholder 9"/>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3400" y="2057400"/>
            <a:ext cx="4038600" cy="3151053"/>
          </a:xfrm>
        </p:spPr>
      </p:pic>
      <p:pic>
        <p:nvPicPr>
          <p:cNvPr id="9" name="Content Placeholder 8"/>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724400" y="1981200"/>
            <a:ext cx="4038600" cy="3363002"/>
          </a:xfrm>
        </p:spPr>
      </p:pic>
      <p:sp>
        <p:nvSpPr>
          <p:cNvPr id="11" name="Rounded Rectangle 10"/>
          <p:cNvSpPr/>
          <p:nvPr/>
        </p:nvSpPr>
        <p:spPr>
          <a:xfrm>
            <a:off x="381000" y="4876800"/>
            <a:ext cx="4267200" cy="1371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Battle of Guadalcanal in 1942 lasted for months, as Americans had to fight for every square foot of ground against Japanese soldiers who preferred death to surrender. </a:t>
            </a:r>
            <a:endParaRPr lang="en-US" dirty="0"/>
          </a:p>
        </p:txBody>
      </p:sp>
      <p:sp>
        <p:nvSpPr>
          <p:cNvPr id="12" name="Rounded Rectangle 11"/>
          <p:cNvSpPr/>
          <p:nvPr/>
        </p:nvSpPr>
        <p:spPr>
          <a:xfrm>
            <a:off x="4627418" y="4876800"/>
            <a:ext cx="4267200" cy="1371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island hopping strategy employed by Americans meant that not every island was to be contested.  But Tarawa was, and Japanese committed to the code of Bushido fought to the death.  </a:t>
            </a:r>
            <a:endParaRPr lang="en-US" dirty="0"/>
          </a:p>
        </p:txBody>
      </p:sp>
    </p:spTree>
    <p:extLst>
      <p:ext uri="{BB962C8B-B14F-4D97-AF65-F5344CB8AC3E}">
        <p14:creationId xmlns:p14="http://schemas.microsoft.com/office/powerpoint/2010/main" val="33096290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Midway Island </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The turning point in the War in the Pacific was undoubtedly the Battle of Midway Island in 1942.  When American pilots on patrol stumbled upon four Japanese aircraft carriers surging towards Midway Island – from which they hoped to launch a second attack on Hawaii – Americans were able to strike decisively against the enemy fleet.  All four carriers were sunk, and the Japanese Navy was permanently weakened.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447800"/>
            <a:ext cx="4041775" cy="3071749"/>
          </a:xfrm>
        </p:spPr>
      </p:pic>
      <p:sp>
        <p:nvSpPr>
          <p:cNvPr id="6" name="Rounded Rectangle 5"/>
          <p:cNvSpPr/>
          <p:nvPr/>
        </p:nvSpPr>
        <p:spPr>
          <a:xfrm>
            <a:off x="4495800" y="4419600"/>
            <a:ext cx="4267200" cy="1295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Midway Island, the turning point in the Pacific Theatre of War.  Americans sank four Japanese aircraft carriers here in 1942. </a:t>
            </a:r>
            <a:endParaRPr lang="en-US" dirty="0"/>
          </a:p>
        </p:txBody>
      </p:sp>
    </p:spTree>
    <p:extLst>
      <p:ext uri="{BB962C8B-B14F-4D97-AF65-F5344CB8AC3E}">
        <p14:creationId xmlns:p14="http://schemas.microsoft.com/office/powerpoint/2010/main" val="28869362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Iwo Jima </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83654" y="1219200"/>
            <a:ext cx="3988867" cy="4937125"/>
          </a:xfrm>
        </p:spPr>
      </p:pic>
      <p:sp>
        <p:nvSpPr>
          <p:cNvPr id="4" name="Content Placeholder 3"/>
          <p:cNvSpPr>
            <a:spLocks noGrp="1"/>
          </p:cNvSpPr>
          <p:nvPr>
            <p:ph sz="quarter" idx="2"/>
          </p:nvPr>
        </p:nvSpPr>
        <p:spPr/>
        <p:txBody>
          <a:bodyPr>
            <a:normAutofit fontScale="92500" lnSpcReduction="10000"/>
          </a:bodyPr>
          <a:lstStyle/>
          <a:p>
            <a:pPr marL="0" indent="0">
              <a:buNone/>
            </a:pPr>
            <a:r>
              <a:rPr lang="en-US" dirty="0" smtClean="0"/>
              <a:t>A part of the United States “island hopping” campaign, the Battle of Iwo Jima is perhaps most famous as the one where the famous photograph of Marines placing the United States flag into position atop Mount </a:t>
            </a:r>
            <a:r>
              <a:rPr lang="en-US" dirty="0" err="1" smtClean="0"/>
              <a:t>Suribachi</a:t>
            </a:r>
            <a:r>
              <a:rPr lang="en-US" dirty="0" smtClean="0"/>
              <a:t> was taken.  The capture of this island was particularly important.  From here,  American planes could lift off, fly sorties over mainland Japan, and still return safely to the island.   </a:t>
            </a:r>
            <a:endParaRPr lang="en-US" dirty="0"/>
          </a:p>
        </p:txBody>
      </p:sp>
    </p:spTree>
    <p:extLst>
      <p:ext uri="{BB962C8B-B14F-4D97-AF65-F5344CB8AC3E}">
        <p14:creationId xmlns:p14="http://schemas.microsoft.com/office/powerpoint/2010/main" val="13904586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Okinawa</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Closer still to the Japanese mainland was the island of Okinawa.  When the devastating incendiary bombings of Japan began, many of the bombers lifted off from this island.  Indeed, the United States bombers which would drop the atomic bomb over Hiroshima and Nagasaki took off from Okinawa.  The battle to take the island was a bitter and difficult struggle.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995025" y="1295400"/>
            <a:ext cx="3490457" cy="5029200"/>
          </a:xfrm>
        </p:spPr>
      </p:pic>
    </p:spTree>
    <p:extLst>
      <p:ext uri="{BB962C8B-B14F-4D97-AF65-F5344CB8AC3E}">
        <p14:creationId xmlns:p14="http://schemas.microsoft.com/office/powerpoint/2010/main" val="514268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Incendiary Bombings: Tokyo </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In a single night in the spring of 1945, the United States Air Corps, under the command of Curtis </a:t>
            </a:r>
            <a:r>
              <a:rPr lang="en-US" dirty="0" err="1" smtClean="0"/>
              <a:t>LeMay</a:t>
            </a:r>
            <a:r>
              <a:rPr lang="en-US" dirty="0" smtClean="0"/>
              <a:t>, killed over 100,000 civilians in Tokyo, Japan through incendiary bombing.  Over half of Tokyo was burned to the ground, as the wood city lit up and high winds spread the fires.  This action was repeated in dozens of cities across Japan – and many historians believe that the devastation from these bombings was far more important than the use of the atomic weapon in getting the Japanese to surrender.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32325" y="1602126"/>
            <a:ext cx="4041775" cy="4164922"/>
          </a:xfrm>
        </p:spPr>
      </p:pic>
    </p:spTree>
    <p:extLst>
      <p:ext uri="{BB962C8B-B14F-4D97-AF65-F5344CB8AC3E}">
        <p14:creationId xmlns:p14="http://schemas.microsoft.com/office/powerpoint/2010/main" val="26151620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Devastation in Europe: World War I</a:t>
            </a:r>
            <a:endParaRPr lang="en-US" dirty="0"/>
          </a:p>
        </p:txBody>
      </p:sp>
      <p:sp>
        <p:nvSpPr>
          <p:cNvPr id="3" name="Content Placeholder 2"/>
          <p:cNvSpPr>
            <a:spLocks noGrp="1"/>
          </p:cNvSpPr>
          <p:nvPr>
            <p:ph sz="quarter" idx="1"/>
          </p:nvPr>
        </p:nvSpPr>
        <p:spPr/>
        <p:txBody>
          <a:bodyPr>
            <a:normAutofit fontScale="92500"/>
          </a:bodyPr>
          <a:lstStyle/>
          <a:p>
            <a:r>
              <a:rPr lang="en-US" dirty="0" smtClean="0"/>
              <a:t>Following World War I, Europe was in shambles.  Not only was the continent physically destroyed, but also, it’s people were economically crippled.  Even the nations on the winning side of the war were very much in debt.  And, although it had been signed with the best of purposes in mind, the Treaty of Versailles did little to inspire economic rebirth.</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447800"/>
            <a:ext cx="4041775" cy="2888779"/>
          </a:xfrm>
        </p:spPr>
      </p:pic>
      <p:sp>
        <p:nvSpPr>
          <p:cNvPr id="6" name="Rounded Rectangle 5"/>
          <p:cNvSpPr/>
          <p:nvPr/>
        </p:nvSpPr>
        <p:spPr>
          <a:xfrm>
            <a:off x="4495800" y="4191000"/>
            <a:ext cx="4343400" cy="18288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lumMod val="75000"/>
                  </a:schemeClr>
                </a:solidFill>
              </a:rPr>
              <a:t>Rebuilding Europe physically and economically in the aftermath of World War I was a global concern economically – and desperate men and women sought out short term solutions to problems which had taken decades fully emerge. </a:t>
            </a:r>
            <a:endParaRPr lang="en-US" dirty="0">
              <a:solidFill>
                <a:schemeClr val="tx2">
                  <a:lumMod val="75000"/>
                </a:schemeClr>
              </a:solidFill>
            </a:endParaRPr>
          </a:p>
        </p:txBody>
      </p:sp>
    </p:spTree>
    <p:extLst>
      <p:ext uri="{BB962C8B-B14F-4D97-AF65-F5344CB8AC3E}">
        <p14:creationId xmlns:p14="http://schemas.microsoft.com/office/powerpoint/2010/main" val="36941953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 Robert Oppenheimer: The A-Bomb</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During World War II, it was Albert Einstein who had alerted the President of the United States that the dread possibility of an atomic weapon was real.  Had the Germans discovered the power of the atom before the United States did, the world would surely be a different place today.  It was J. Robert Oppenheimer who led the efforts of the United States to create the atom bomb during the Manhattan Project.  In June of 1945, at Las Alamos, New Mexico, the first atomic weapon was successfully tested.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6800" y="1295400"/>
            <a:ext cx="3733800" cy="3985004"/>
          </a:xfrm>
        </p:spPr>
      </p:pic>
      <p:sp>
        <p:nvSpPr>
          <p:cNvPr id="6" name="Rounded Rectangle 5"/>
          <p:cNvSpPr/>
          <p:nvPr/>
        </p:nvSpPr>
        <p:spPr>
          <a:xfrm>
            <a:off x="4876800" y="4800600"/>
            <a:ext cx="3733800" cy="1371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“Now I am become Death, the Destroyer of worlds.” </a:t>
            </a:r>
            <a:endParaRPr lang="en-US" dirty="0"/>
          </a:p>
        </p:txBody>
      </p:sp>
    </p:spTree>
    <p:extLst>
      <p:ext uri="{BB962C8B-B14F-4D97-AF65-F5344CB8AC3E}">
        <p14:creationId xmlns:p14="http://schemas.microsoft.com/office/powerpoint/2010/main" val="41203582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Hiroshima </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On August 6, 1945, the first atomic weapon was used over Hiroshima, Japan.  The bomb killed over 100,000 civilians – most instantly, but thousands more from horrifying, scalding burns and radiation poisoning.  Although many Americans today believe that the atomic weapon was so decisive that the Japanese were forced to immediately surrender, it is perhaps important to note that the Empire of Japan made no move to surrender at this point – incendiary bombings over the course of the past months had done at least as much damage to the region.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25936" y="1235519"/>
            <a:ext cx="3654552" cy="4898136"/>
          </a:xfrm>
        </p:spPr>
      </p:pic>
    </p:spTree>
    <p:extLst>
      <p:ext uri="{BB962C8B-B14F-4D97-AF65-F5344CB8AC3E}">
        <p14:creationId xmlns:p14="http://schemas.microsoft.com/office/powerpoint/2010/main" val="11403316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Harry S Truman and the A-Bomb</a:t>
            </a:r>
            <a:endParaRPr lang="en-US" dirty="0"/>
          </a:p>
        </p:txBody>
      </p:sp>
      <p:sp>
        <p:nvSpPr>
          <p:cNvPr id="3" name="Content Placeholder 2"/>
          <p:cNvSpPr>
            <a:spLocks noGrp="1"/>
          </p:cNvSpPr>
          <p:nvPr>
            <p:ph sz="quarter" idx="1"/>
          </p:nvPr>
        </p:nvSpPr>
        <p:spPr>
          <a:xfrm>
            <a:off x="152400" y="1219200"/>
            <a:ext cx="4495800" cy="5029200"/>
          </a:xfrm>
        </p:spPr>
        <p:txBody>
          <a:bodyPr>
            <a:normAutofit fontScale="85000" lnSpcReduction="20000"/>
          </a:bodyPr>
          <a:lstStyle/>
          <a:p>
            <a:pPr marL="0" indent="0">
              <a:buNone/>
            </a:pPr>
            <a:r>
              <a:rPr lang="en-US" dirty="0" smtClean="0"/>
              <a:t>Harry S Truman always claimed that it never even crossed his mind not to use this awful weapon.  In his mind, the alternative to using the atomic bomb was to launch a full scale invasion of the Japanese mainland, which would have resulted in one million American deaths and at least twice that number of Japanese dying.  Convinced that the atomic weapon had actually saved lives – and content that the Japanese deserved their fate for having carried out the surprise attack at Pearl Harbor and countless other atrocities – Nanking, the Bataan Death March – Truman said that he never lost a moments sleep over the decision.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14034" y="1219200"/>
            <a:ext cx="3895837" cy="4952999"/>
          </a:xfrm>
        </p:spPr>
      </p:pic>
    </p:spTree>
    <p:extLst>
      <p:ext uri="{BB962C8B-B14F-4D97-AF65-F5344CB8AC3E}">
        <p14:creationId xmlns:p14="http://schemas.microsoft.com/office/powerpoint/2010/main" val="31611925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Bushido</a:t>
            </a:r>
            <a:endParaRPr lang="en-US" dirty="0"/>
          </a:p>
        </p:txBody>
      </p:sp>
      <p:sp>
        <p:nvSpPr>
          <p:cNvPr id="3" name="Content Placeholder 2"/>
          <p:cNvSpPr>
            <a:spLocks noGrp="1"/>
          </p:cNvSpPr>
          <p:nvPr>
            <p:ph sz="quarter" idx="1"/>
          </p:nvPr>
        </p:nvSpPr>
        <p:spPr/>
        <p:txBody>
          <a:bodyPr>
            <a:normAutofit fontScale="92500" lnSpcReduction="20000"/>
          </a:bodyPr>
          <a:lstStyle/>
          <a:p>
            <a:pPr marL="0" indent="0">
              <a:buNone/>
            </a:pPr>
            <a:r>
              <a:rPr lang="en-US" dirty="0" smtClean="0"/>
              <a:t>The Japanese were committed to the idea of death before dishonor.  Most soldiers refused to surrender until the end of the war.  They preferred death to the dishonor of surrendering to the enemies of their homeland.  Many thousands of Japanese civilians took their own lives rather than surrender.  Some leapt from the cliffs of the island nation rather than surrender to the Americans who would occupy the islands.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48212" y="1260475"/>
            <a:ext cx="3810000" cy="4848225"/>
          </a:xfrm>
        </p:spPr>
      </p:pic>
    </p:spTree>
    <p:extLst>
      <p:ext uri="{BB962C8B-B14F-4D97-AF65-F5344CB8AC3E}">
        <p14:creationId xmlns:p14="http://schemas.microsoft.com/office/powerpoint/2010/main" val="9705574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Nagasaki</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73028" y="1219200"/>
            <a:ext cx="3610118" cy="4937125"/>
          </a:xfrm>
        </p:spPr>
      </p:pic>
      <p:sp>
        <p:nvSpPr>
          <p:cNvPr id="4" name="Content Placeholder 3"/>
          <p:cNvSpPr>
            <a:spLocks noGrp="1"/>
          </p:cNvSpPr>
          <p:nvPr>
            <p:ph sz="quarter" idx="2"/>
          </p:nvPr>
        </p:nvSpPr>
        <p:spPr/>
        <p:txBody>
          <a:bodyPr>
            <a:normAutofit fontScale="85000" lnSpcReduction="10000"/>
          </a:bodyPr>
          <a:lstStyle/>
          <a:p>
            <a:pPr marL="0" indent="0">
              <a:buNone/>
            </a:pPr>
            <a:r>
              <a:rPr lang="en-US" dirty="0" smtClean="0"/>
              <a:t>When Nagasaki was bombed on August 9, 1945, the United States was officially out of atomic weapons.  Some historians believe that the second bomb was entirely unnecessary.  The Empire of Japan was already on the verge of surrender, not because of the atomic weapon, but because of the agreement made at Yalta earlier in 1945.  At that meeting, FDR’s last as President of the United States, the USSR had promised to support Americans in the War in the Pacific ninety days after V-E Day in Europe. </a:t>
            </a:r>
            <a:endParaRPr lang="en-US" dirty="0"/>
          </a:p>
        </p:txBody>
      </p:sp>
    </p:spTree>
    <p:extLst>
      <p:ext uri="{BB962C8B-B14F-4D97-AF65-F5344CB8AC3E}">
        <p14:creationId xmlns:p14="http://schemas.microsoft.com/office/powerpoint/2010/main" val="19845381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Russians Enter the War</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V-E Day was on May 8</a:t>
            </a:r>
            <a:r>
              <a:rPr lang="en-US" baseline="30000" dirty="0" smtClean="0"/>
              <a:t>th</a:t>
            </a:r>
            <a:r>
              <a:rPr lang="en-US" dirty="0" smtClean="0"/>
              <a:t>, 1945, and ninety days forward from that date was August 8</a:t>
            </a:r>
            <a:r>
              <a:rPr lang="en-US" baseline="30000" dirty="0" smtClean="0"/>
              <a:t>th</a:t>
            </a:r>
            <a:r>
              <a:rPr lang="en-US" dirty="0" smtClean="0"/>
              <a:t>, 1945.  The Empire of Japan, already floundering and seeking terms for surrender from the United States, understood the grave implications of the Soviet Union’s entry into the war, and sought to surrender immediately rather than take on the Red Army.  Whether the atomic weapons were deployed against Japan or not, it is likely that the nation would have surrendered on or about August 8</a:t>
            </a:r>
            <a:r>
              <a:rPr lang="en-US" baseline="30000" dirty="0" smtClean="0"/>
              <a:t>th</a:t>
            </a:r>
            <a:r>
              <a:rPr lang="en-US" dirty="0" smtClean="0"/>
              <a:t>, 1945 – for fear of the USSR.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93691" y="1216025"/>
            <a:ext cx="3519042" cy="4937125"/>
          </a:xfrm>
        </p:spPr>
      </p:pic>
    </p:spTree>
    <p:extLst>
      <p:ext uri="{BB962C8B-B14F-4D97-AF65-F5344CB8AC3E}">
        <p14:creationId xmlns:p14="http://schemas.microsoft.com/office/powerpoint/2010/main" val="15419540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Surrender: September 2, 1945</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The formal surrender of Japan took place on September 2</a:t>
            </a:r>
            <a:r>
              <a:rPr lang="en-US" baseline="30000" dirty="0" smtClean="0"/>
              <a:t>nd</a:t>
            </a:r>
            <a:r>
              <a:rPr lang="en-US" dirty="0" smtClean="0"/>
              <a:t>, 1945 on board the USS Missouri in Tokyo Harbor.  The United States claimed that this was an unconditional surrender; however, in order to facilitate a more peaceful transition to peace, the life of the Emperor Hirohito was spared.  He would, however,  be required to disavow the notion that he was superhuman and acknowledge the Americans as legitimate occupiers of the nation in the aftermath of the war.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1101" y="1216025"/>
            <a:ext cx="4024222" cy="4937125"/>
          </a:xfrm>
        </p:spPr>
      </p:pic>
    </p:spTree>
    <p:extLst>
      <p:ext uri="{BB962C8B-B14F-4D97-AF65-F5344CB8AC3E}">
        <p14:creationId xmlns:p14="http://schemas.microsoft.com/office/powerpoint/2010/main" val="20906301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28600"/>
            <a:ext cx="9176546" cy="7086600"/>
          </a:xfrm>
          <a:prstGeom prst="rect">
            <a:avLst/>
          </a:prstGeom>
        </p:spPr>
      </p:pic>
      <p:sp>
        <p:nvSpPr>
          <p:cNvPr id="5" name="Title 4"/>
          <p:cNvSpPr>
            <a:spLocks noGrp="1"/>
          </p:cNvSpPr>
          <p:nvPr>
            <p:ph type="title"/>
          </p:nvPr>
        </p:nvSpPr>
        <p:spPr>
          <a:xfrm>
            <a:off x="609600" y="5638800"/>
            <a:ext cx="6858000" cy="1066800"/>
          </a:xfrm>
        </p:spPr>
        <p:txBody>
          <a:bodyPr/>
          <a:lstStyle/>
          <a:p>
            <a:pPr algn="l"/>
            <a:r>
              <a:rPr lang="en-US" dirty="0" smtClean="0">
                <a:solidFill>
                  <a:schemeClr val="bg1"/>
                </a:solidFill>
              </a:rPr>
              <a:t>The War in Europe and North Africa, 1941 - 1945</a:t>
            </a:r>
            <a:endParaRPr lang="en-US" dirty="0">
              <a:solidFill>
                <a:schemeClr val="bg1"/>
              </a:solidFill>
            </a:endParaRPr>
          </a:p>
        </p:txBody>
      </p:sp>
    </p:spTree>
    <p:extLst>
      <p:ext uri="{BB962C8B-B14F-4D97-AF65-F5344CB8AC3E}">
        <p14:creationId xmlns:p14="http://schemas.microsoft.com/office/powerpoint/2010/main" val="20281559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62018"/>
          </a:xfrm>
          <a:prstGeom prst="rect">
            <a:avLst/>
          </a:prstGeom>
        </p:spPr>
      </p:pic>
      <p:sp>
        <p:nvSpPr>
          <p:cNvPr id="2" name="Title 1"/>
          <p:cNvSpPr>
            <a:spLocks noGrp="1"/>
          </p:cNvSpPr>
          <p:nvPr>
            <p:ph type="title"/>
          </p:nvPr>
        </p:nvSpPr>
        <p:spPr>
          <a:xfrm>
            <a:off x="1143000" y="381000"/>
            <a:ext cx="6858000" cy="1066800"/>
          </a:xfrm>
        </p:spPr>
        <p:txBody>
          <a:bodyPr/>
          <a:lstStyle/>
          <a:p>
            <a:pPr algn="l"/>
            <a:r>
              <a:rPr lang="en-US" dirty="0" smtClean="0">
                <a:solidFill>
                  <a:schemeClr val="bg1"/>
                </a:solidFill>
              </a:rPr>
              <a:t>North Africa: The Contest for Oil</a:t>
            </a:r>
            <a:endParaRPr lang="en-US" dirty="0">
              <a:solidFill>
                <a:schemeClr val="bg1"/>
              </a:solidFill>
            </a:endParaRPr>
          </a:p>
        </p:txBody>
      </p:sp>
      <p:sp>
        <p:nvSpPr>
          <p:cNvPr id="3" name="Text Placeholder 2"/>
          <p:cNvSpPr>
            <a:spLocks noGrp="1"/>
          </p:cNvSpPr>
          <p:nvPr>
            <p:ph type="body" idx="1"/>
          </p:nvPr>
        </p:nvSpPr>
        <p:spPr>
          <a:xfrm>
            <a:off x="1181100" y="4648200"/>
            <a:ext cx="6781800" cy="1143000"/>
          </a:xfrm>
        </p:spPr>
        <p:txBody>
          <a:bodyPr/>
          <a:lstStyle/>
          <a:p>
            <a:pPr algn="l"/>
            <a:r>
              <a:rPr lang="en-US" dirty="0" smtClean="0">
                <a:solidFill>
                  <a:schemeClr val="bg1"/>
                </a:solidFill>
              </a:rPr>
              <a:t>The Americans Reinforce the English to Halt Nazi Aggression</a:t>
            </a:r>
            <a:endParaRPr lang="en-US" dirty="0">
              <a:solidFill>
                <a:schemeClr val="bg1"/>
              </a:solidFill>
            </a:endParaRPr>
          </a:p>
        </p:txBody>
      </p:sp>
    </p:spTree>
    <p:extLst>
      <p:ext uri="{BB962C8B-B14F-4D97-AF65-F5344CB8AC3E}">
        <p14:creationId xmlns:p14="http://schemas.microsoft.com/office/powerpoint/2010/main" val="3863722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Germany Seeks Oil in the Middle East</a:t>
            </a:r>
            <a:endParaRPr lang="en-US" dirty="0"/>
          </a:p>
        </p:txBody>
      </p:sp>
      <p:sp>
        <p:nvSpPr>
          <p:cNvPr id="5" name="Content Placeholder 4"/>
          <p:cNvSpPr>
            <a:spLocks noGrp="1"/>
          </p:cNvSpPr>
          <p:nvPr>
            <p:ph sz="quarter" idx="1"/>
          </p:nvPr>
        </p:nvSpPr>
        <p:spPr/>
        <p:txBody>
          <a:bodyPr>
            <a:normAutofit fontScale="92500" lnSpcReduction="20000"/>
          </a:bodyPr>
          <a:lstStyle/>
          <a:p>
            <a:pPr marL="0" indent="0">
              <a:buNone/>
            </a:pPr>
            <a:r>
              <a:rPr lang="en-US" dirty="0" smtClean="0"/>
              <a:t>Why the North Africa campaign?  The short answer is oil.  Germans sought to control North Africa and the Suez Canal in order to have access to the virtually unlimited oil supply in the Middle East.  Moreover, if they were able to secure Egypt and the Arabian peninsula, they may be able to launch an invasion upon the Soviet Union from the South, thereby claiming Stalingrad, the Crimea, and the oil reserves of that nations as well.   But this was not to be. </a:t>
            </a:r>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1540410"/>
            <a:ext cx="4041775" cy="4288355"/>
          </a:xfrm>
        </p:spPr>
      </p:pic>
    </p:spTree>
    <p:extLst>
      <p:ext uri="{BB962C8B-B14F-4D97-AF65-F5344CB8AC3E}">
        <p14:creationId xmlns:p14="http://schemas.microsoft.com/office/powerpoint/2010/main" val="2950192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Great Depression in Europe</a:t>
            </a:r>
            <a:endParaRPr lang="en-US" dirty="0"/>
          </a:p>
        </p:txBody>
      </p:sp>
      <p:sp>
        <p:nvSpPr>
          <p:cNvPr id="3" name="Content Placeholder 2"/>
          <p:cNvSpPr>
            <a:spLocks noGrp="1"/>
          </p:cNvSpPr>
          <p:nvPr>
            <p:ph sz="quarter" idx="1"/>
          </p:nvPr>
        </p:nvSpPr>
        <p:spPr/>
        <p:txBody>
          <a:bodyPr>
            <a:normAutofit lnSpcReduction="10000"/>
          </a:bodyPr>
          <a:lstStyle/>
          <a:p>
            <a:pPr marL="0" indent="0">
              <a:buNone/>
            </a:pPr>
            <a:r>
              <a:rPr lang="en-US" dirty="0" smtClean="0"/>
              <a:t>Making things even worse in Europe, the Great Depression devastated the economy.  The collapse of Wall St.’s Stock Market Exchange, along with banking failures across the United States, had had catastrophic implications in Europe as well.  Our economies were largely interdependent, and both failed during this crisis. </a:t>
            </a:r>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70102" y="1216025"/>
            <a:ext cx="3366221" cy="4937125"/>
          </a:xfrm>
        </p:spPr>
      </p:pic>
    </p:spTree>
    <p:extLst>
      <p:ext uri="{BB962C8B-B14F-4D97-AF65-F5344CB8AC3E}">
        <p14:creationId xmlns:p14="http://schemas.microsoft.com/office/powerpoint/2010/main" val="6536992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Victory at El Alamein</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5427" b="15427"/>
          <a:stretch>
            <a:fillRect/>
          </a:stretch>
        </p:blipFill>
        <p:spPr>
          <a:xfrm>
            <a:off x="1066800" y="2362200"/>
            <a:ext cx="7315200" cy="3795776"/>
          </a:xfrm>
        </p:spPr>
      </p:pic>
      <p:sp>
        <p:nvSpPr>
          <p:cNvPr id="6" name="Text Placeholder 5"/>
          <p:cNvSpPr>
            <a:spLocks noGrp="1"/>
          </p:cNvSpPr>
          <p:nvPr>
            <p:ph type="body" sz="half" idx="2"/>
          </p:nvPr>
        </p:nvSpPr>
        <p:spPr>
          <a:xfrm>
            <a:off x="457200" y="1219200"/>
            <a:ext cx="8229600" cy="990600"/>
          </a:xfrm>
        </p:spPr>
        <p:txBody>
          <a:bodyPr>
            <a:normAutofit/>
          </a:bodyPr>
          <a:lstStyle/>
          <a:p>
            <a:r>
              <a:rPr lang="en-US" dirty="0" smtClean="0"/>
              <a:t>British and American forces were able to stop the advance of the Nazis toward the Suez Canal during the Battle of El Alamein.  Erwin Rommel – “The Desert Fox” was defeated here, and an invasion of Italy would be launched from secured positions in North Africa. </a:t>
            </a:r>
            <a:endParaRPr lang="en-US" dirty="0"/>
          </a:p>
        </p:txBody>
      </p:sp>
    </p:spTree>
    <p:extLst>
      <p:ext uri="{BB962C8B-B14F-4D97-AF65-F5344CB8AC3E}">
        <p14:creationId xmlns:p14="http://schemas.microsoft.com/office/powerpoint/2010/main" val="487589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Eastern Front and Russian Oil</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It is impossible to even convey in writing the depravity which the Soviets were forced to endure in fighting against the Nazis on the Eastern Front.  At Leningrad, Moscow, and Stalingrad, three of the most horrifying battles in human history were waged.  The siege of Leningrad lasted for over two years, and resulted in the starvation of hundreds of thousands of citizens.  The combined efforts, however, of the Red Army and the Russian winter eventually crushed Nazi aggression.  The victory, though, came at great cost.  Over twenty million Russian soldiers perished.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95400"/>
            <a:ext cx="4041775" cy="2941514"/>
          </a:xfrm>
        </p:spPr>
      </p:pic>
      <p:sp>
        <p:nvSpPr>
          <p:cNvPr id="8" name="Rounded Rectangle 7"/>
          <p:cNvSpPr/>
          <p:nvPr/>
        </p:nvSpPr>
        <p:spPr>
          <a:xfrm>
            <a:off x="4572000" y="4191000"/>
            <a:ext cx="4191000" cy="1981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After the Nazis broke the Non-Aggression Pact with the Soviet Union, bitter fighting would ensue on the Eastern Front.  The Germans inflicted heavy casualties, yet the Red Army would never surrender Stalingrad or cede the oil fields in the South of their nation. </a:t>
            </a:r>
            <a:endParaRPr lang="en-US" dirty="0"/>
          </a:p>
        </p:txBody>
      </p:sp>
    </p:spTree>
    <p:extLst>
      <p:ext uri="{BB962C8B-B14F-4D97-AF65-F5344CB8AC3E}">
        <p14:creationId xmlns:p14="http://schemas.microsoft.com/office/powerpoint/2010/main" val="14547662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0"/>
            <a:ext cx="9296400" cy="7485724"/>
          </a:xfrm>
          <a:prstGeom prst="rect">
            <a:avLst/>
          </a:prstGeom>
        </p:spPr>
      </p:pic>
      <p:sp>
        <p:nvSpPr>
          <p:cNvPr id="5" name="Title 4"/>
          <p:cNvSpPr>
            <a:spLocks noGrp="1"/>
          </p:cNvSpPr>
          <p:nvPr>
            <p:ph type="title"/>
          </p:nvPr>
        </p:nvSpPr>
        <p:spPr>
          <a:xfrm>
            <a:off x="20782" y="2133600"/>
            <a:ext cx="6858000" cy="1066800"/>
          </a:xfrm>
        </p:spPr>
        <p:txBody>
          <a:bodyPr/>
          <a:lstStyle/>
          <a:p>
            <a:pPr algn="l"/>
            <a:r>
              <a:rPr lang="en-US" dirty="0" smtClean="0"/>
              <a:t>Europe, 1939 - 1945</a:t>
            </a:r>
            <a:endParaRPr lang="en-US" dirty="0"/>
          </a:p>
        </p:txBody>
      </p:sp>
      <p:sp>
        <p:nvSpPr>
          <p:cNvPr id="6" name="Text Placeholder 5"/>
          <p:cNvSpPr>
            <a:spLocks noGrp="1"/>
          </p:cNvSpPr>
          <p:nvPr>
            <p:ph type="body" idx="1"/>
          </p:nvPr>
        </p:nvSpPr>
        <p:spPr>
          <a:xfrm>
            <a:off x="152400" y="2599862"/>
            <a:ext cx="6781800" cy="1143000"/>
          </a:xfrm>
        </p:spPr>
        <p:txBody>
          <a:bodyPr/>
          <a:lstStyle/>
          <a:p>
            <a:pPr algn="l"/>
            <a:r>
              <a:rPr lang="en-US" dirty="0" smtClean="0"/>
              <a:t>How the Allies Defeated the Nazi Germany and Restored Peace </a:t>
            </a:r>
            <a:endParaRPr lang="en-US" dirty="0"/>
          </a:p>
        </p:txBody>
      </p:sp>
    </p:spTree>
    <p:extLst>
      <p:ext uri="{BB962C8B-B14F-4D97-AF65-F5344CB8AC3E}">
        <p14:creationId xmlns:p14="http://schemas.microsoft.com/office/powerpoint/2010/main" val="42068585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Poland is Crushed</a:t>
            </a:r>
            <a:endParaRPr lang="en-US" dirty="0"/>
          </a:p>
        </p:txBody>
      </p:sp>
      <p:sp>
        <p:nvSpPr>
          <p:cNvPr id="5" name="Content Placeholder 4"/>
          <p:cNvSpPr>
            <a:spLocks noGrp="1"/>
          </p:cNvSpPr>
          <p:nvPr>
            <p:ph sz="quarter" idx="1"/>
          </p:nvPr>
        </p:nvSpPr>
        <p:spPr/>
        <p:txBody>
          <a:bodyPr>
            <a:normAutofit fontScale="92500"/>
          </a:bodyPr>
          <a:lstStyle/>
          <a:p>
            <a:pPr marL="0" indent="0">
              <a:buNone/>
            </a:pPr>
            <a:r>
              <a:rPr lang="en-US" dirty="0" smtClean="0"/>
              <a:t>When evaluating the tense relationship between the USSR and England and The United States, it is important to recall the origins of the war.  After all, when Poland was crushed in 1939, it was not only the Nazi who invaded the beleaguered nation.  Indeed, the USSR invade the east of Poland (and Estonia, Latvia, Lithuania, and Finland) even as the Nazis invaded from the West. </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072360" y="1216025"/>
            <a:ext cx="3161705" cy="4937125"/>
          </a:xfrm>
        </p:spPr>
      </p:pic>
    </p:spTree>
    <p:extLst>
      <p:ext uri="{BB962C8B-B14F-4D97-AF65-F5344CB8AC3E}">
        <p14:creationId xmlns:p14="http://schemas.microsoft.com/office/powerpoint/2010/main" val="25344077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Phony War and the Fall of France</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dirty="0" smtClean="0"/>
              <a:t>Historians characterize the first year of World War II as “the phony war.”  Essentially, the Germany blitzkriegs in Western Europe went unopposed.  Denmark and Scandinavian nations were either conquered rapidly or negotiated an accord with the Nazis, and little resistance could be put up against the Nazi Wehrmacht by the low countries of the Netherlands of Belgium.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19200"/>
            <a:ext cx="4041775" cy="3374003"/>
          </a:xfrm>
        </p:spPr>
      </p:pic>
      <p:sp>
        <p:nvSpPr>
          <p:cNvPr id="6" name="Rounded Rectangle 5"/>
          <p:cNvSpPr/>
          <p:nvPr/>
        </p:nvSpPr>
        <p:spPr>
          <a:xfrm>
            <a:off x="4495800" y="4530436"/>
            <a:ext cx="4267200" cy="1524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“Phony” War refers to the assaults carried out by Nazi blitzkrieg on nations throughout Europe which generally saw no resistance from the occupied powers.  Denmark, for example, waited patiently. </a:t>
            </a:r>
            <a:endParaRPr lang="en-US" dirty="0"/>
          </a:p>
        </p:txBody>
      </p:sp>
    </p:spTree>
    <p:extLst>
      <p:ext uri="{BB962C8B-B14F-4D97-AF65-F5344CB8AC3E}">
        <p14:creationId xmlns:p14="http://schemas.microsoft.com/office/powerpoint/2010/main" val="28339540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Dunkirk – A Moral Victory by Evacuation</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4079" b="4079"/>
          <a:stretch>
            <a:fillRect/>
          </a:stretch>
        </p:blipFill>
        <p:spPr>
          <a:xfrm>
            <a:off x="457200" y="2057400"/>
            <a:ext cx="8229600" cy="4270248"/>
          </a:xfrm>
        </p:spPr>
      </p:pic>
      <p:sp>
        <p:nvSpPr>
          <p:cNvPr id="6" name="Text Placeholder 5"/>
          <p:cNvSpPr>
            <a:spLocks noGrp="1"/>
          </p:cNvSpPr>
          <p:nvPr>
            <p:ph type="body" sz="half" idx="2"/>
          </p:nvPr>
        </p:nvSpPr>
        <p:spPr>
          <a:xfrm>
            <a:off x="304800" y="1219200"/>
            <a:ext cx="8610600" cy="838200"/>
          </a:xfrm>
        </p:spPr>
        <p:txBody>
          <a:bodyPr>
            <a:normAutofit/>
          </a:bodyPr>
          <a:lstStyle/>
          <a:p>
            <a:r>
              <a:rPr lang="en-US" dirty="0" smtClean="0"/>
              <a:t>When the French and English first attempted to stand up to the Nazis, the result was disastrous.  But it might have been worse.  The people of Britain evacuated 300,000 soldiers from the beaches at Dunkirk across the English Channel.   These soldiers would live to fight another day, and many would storm the beaches at Normandy.</a:t>
            </a:r>
            <a:endParaRPr lang="en-US" dirty="0"/>
          </a:p>
        </p:txBody>
      </p:sp>
    </p:spTree>
    <p:extLst>
      <p:ext uri="{BB962C8B-B14F-4D97-AF65-F5344CB8AC3E}">
        <p14:creationId xmlns:p14="http://schemas.microsoft.com/office/powerpoint/2010/main" val="5406579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Britain</a:t>
            </a:r>
            <a:endParaRPr lang="en-US" dirty="0"/>
          </a:p>
        </p:txBody>
      </p:sp>
      <p:sp>
        <p:nvSpPr>
          <p:cNvPr id="3" name="Content Placeholder 2"/>
          <p:cNvSpPr>
            <a:spLocks noGrp="1"/>
          </p:cNvSpPr>
          <p:nvPr>
            <p:ph sz="quarter" idx="1"/>
          </p:nvPr>
        </p:nvSpPr>
        <p:spPr>
          <a:xfrm>
            <a:off x="505691" y="1371600"/>
            <a:ext cx="3429000" cy="3581400"/>
          </a:xfrm>
        </p:spPr>
        <p:txBody>
          <a:bodyPr>
            <a:normAutofit fontScale="77500" lnSpcReduction="20000"/>
          </a:bodyPr>
          <a:lstStyle/>
          <a:p>
            <a:pPr marL="0" indent="0">
              <a:buNone/>
            </a:pPr>
            <a:r>
              <a:rPr lang="en-US" dirty="0" smtClean="0"/>
              <a:t>The Battle of Britain ensued immediately after the fall of France.  Hitler was convinced that he could bomb the English into submission, and began to rain ordinance over the civilian centers of London and other cities.  The English simply moved underground.  They sent their children to the countryside, and prepared for an assault upon the beachheads that never came.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962400" y="1295400"/>
            <a:ext cx="5025992" cy="3962400"/>
          </a:xfrm>
        </p:spPr>
      </p:pic>
      <p:sp>
        <p:nvSpPr>
          <p:cNvPr id="7" name="Rounded Rectangle 6"/>
          <p:cNvSpPr/>
          <p:nvPr/>
        </p:nvSpPr>
        <p:spPr>
          <a:xfrm>
            <a:off x="533400" y="4648200"/>
            <a:ext cx="8305800" cy="2057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“We </a:t>
            </a:r>
            <a:r>
              <a:rPr lang="en-US" dirty="0"/>
              <a:t>shall defend our Island, whatever the cost may be, we shall fight on the beaches, we shall fight on the landing grounds, we shall fight in the fields and in the streets, we shall fight in the hills; we shall never surrender, and even if, which I do not for a moment believe, this Island or a large part of it were subjugated and starving, then our Empire beyond the seas, armed and guarded by the British Fleet, would carry on the struggle, until, in God's good time, the New World, with all its power and might, steps forth to the rescue and the liberation of the old</a:t>
            </a:r>
            <a:r>
              <a:rPr lang="en-US" dirty="0" smtClean="0"/>
              <a:t>.” – Winston Churchill</a:t>
            </a:r>
            <a:endParaRPr lang="en-US" dirty="0"/>
          </a:p>
        </p:txBody>
      </p:sp>
    </p:spTree>
    <p:extLst>
      <p:ext uri="{BB962C8B-B14F-4D97-AF65-F5344CB8AC3E}">
        <p14:creationId xmlns:p14="http://schemas.microsoft.com/office/powerpoint/2010/main" val="36656926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Royal Air Force Prevails</a:t>
            </a:r>
            <a:endParaRPr lang="en-US" dirty="0"/>
          </a:p>
        </p:txBody>
      </p:sp>
      <p:sp>
        <p:nvSpPr>
          <p:cNvPr id="3" name="Content Placeholder 2"/>
          <p:cNvSpPr>
            <a:spLocks noGrp="1"/>
          </p:cNvSpPr>
          <p:nvPr>
            <p:ph sz="quarter" idx="1"/>
          </p:nvPr>
        </p:nvSpPr>
        <p:spPr/>
        <p:txBody>
          <a:bodyPr>
            <a:normAutofit fontScale="92500" lnSpcReduction="20000"/>
          </a:bodyPr>
          <a:lstStyle/>
          <a:p>
            <a:pPr marL="0" indent="0">
              <a:buNone/>
            </a:pPr>
            <a:r>
              <a:rPr lang="en-US" dirty="0" smtClean="0"/>
              <a:t>Outnumbered ten to one at the start of the fighting, the Royal Air Force proved to be formidable in battle, destroying a good deal of the Germany Luftwaffe over the islands of Great Britain.  Churchill declared of the RAF, “Never was so much owed by so many to so few.”  The men were able to stave off the Germans.  Growing weary, Hitler’s attention turned to the East, and he made perhaps the biggest mistake of the war if Nazism was to prevail.</a:t>
            </a:r>
            <a:endParaRPr lang="en-US" dirty="0"/>
          </a:p>
        </p:txBody>
      </p:sp>
      <p:pic>
        <p:nvPicPr>
          <p:cNvPr id="5" name="Content Placeholder 4"/>
          <p:cNvPicPr>
            <a:picLocks noGrp="1" noChangeAspect="1"/>
          </p:cNvPicPr>
          <p:nvPr>
            <p:ph sz="quarter" idx="2"/>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998310" y="1216025"/>
            <a:ext cx="3309804" cy="4937125"/>
          </a:xfrm>
        </p:spPr>
      </p:pic>
    </p:spTree>
    <p:extLst>
      <p:ext uri="{BB962C8B-B14F-4D97-AF65-F5344CB8AC3E}">
        <p14:creationId xmlns:p14="http://schemas.microsoft.com/office/powerpoint/2010/main" val="24355955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Barbarossa</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0" y="1380349"/>
            <a:ext cx="3563832" cy="4791851"/>
          </a:xfrm>
        </p:spPr>
      </p:pic>
      <p:sp>
        <p:nvSpPr>
          <p:cNvPr id="4" name="Content Placeholder 3"/>
          <p:cNvSpPr>
            <a:spLocks noGrp="1"/>
          </p:cNvSpPr>
          <p:nvPr>
            <p:ph sz="quarter" idx="2"/>
          </p:nvPr>
        </p:nvSpPr>
        <p:spPr/>
        <p:txBody>
          <a:bodyPr>
            <a:normAutofit fontScale="85000" lnSpcReduction="10000"/>
          </a:bodyPr>
          <a:lstStyle/>
          <a:p>
            <a:pPr marL="0" indent="0">
              <a:buNone/>
            </a:pPr>
            <a:r>
              <a:rPr lang="en-US" dirty="0" smtClean="0"/>
              <a:t>In the summer of 1941, Hitler broke the so-called Non-Aggression Pact with Stalin and launched a massive invasion of the Soviet Union: Operation Barbarossa.  The Soviet Union was not caught off guard, but they were completely unprepared for the attack.  It is speculated the Josef Stalin had an emotional breakdown at the start of the attack – radio silence prevailed for several days.  However, when Stalin returned to leadership, he became the symbolic protector of all the Russians.  </a:t>
            </a:r>
            <a:endParaRPr lang="en-US" dirty="0"/>
          </a:p>
        </p:txBody>
      </p:sp>
    </p:spTree>
    <p:extLst>
      <p:ext uri="{BB962C8B-B14F-4D97-AF65-F5344CB8AC3E}">
        <p14:creationId xmlns:p14="http://schemas.microsoft.com/office/powerpoint/2010/main" val="4523350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Soviets Plea for the Second Front</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As the war dragged on along the Eastern Front, the Soviet Union and Josef Stalin consistently demanded one thing from their allies in England and the United States: a second front.  Between 1939 and 1944, the Soviet Union took on the Nazis virtually single-handedly.  D-Day would not come until June 6,1945.</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142416" cy="4114800"/>
          </a:xfrm>
        </p:spPr>
      </p:pic>
      <p:sp>
        <p:nvSpPr>
          <p:cNvPr id="8" name="Rounded Rectangle 7"/>
          <p:cNvSpPr/>
          <p:nvPr/>
        </p:nvSpPr>
        <p:spPr>
          <a:xfrm>
            <a:off x="4572000" y="5257800"/>
            <a:ext cx="4267200" cy="990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Soviet soldiers would bitterly refer to Spam as “The Second Front.”  The USSR barely held on at the start of the war. </a:t>
            </a:r>
            <a:endParaRPr lang="en-US" dirty="0"/>
          </a:p>
        </p:txBody>
      </p:sp>
    </p:spTree>
    <p:extLst>
      <p:ext uri="{BB962C8B-B14F-4D97-AF65-F5344CB8AC3E}">
        <p14:creationId xmlns:p14="http://schemas.microsoft.com/office/powerpoint/2010/main" val="1179784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Treaty of Versailles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Germany opposed the Treaty of Versailles for two principle reasons: (1) they were blamed for having started the war, a dubious claim at best; and (2) they were forced to pay $32 Billion in reparations.  Germany was also forbidden from remilitarizing their nation.  </a:t>
            </a:r>
          </a:p>
          <a:p>
            <a:r>
              <a:rPr lang="en-US" dirty="0" smtClean="0"/>
              <a:t>Italians hated the treaty as well.  They believed that they should receive land claims on the Balkan peninsula, which they were denied.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51441" y="1216025"/>
            <a:ext cx="3803542" cy="4937125"/>
          </a:xfrm>
        </p:spPr>
      </p:pic>
    </p:spTree>
    <p:extLst>
      <p:ext uri="{BB962C8B-B14F-4D97-AF65-F5344CB8AC3E}">
        <p14:creationId xmlns:p14="http://schemas.microsoft.com/office/powerpoint/2010/main" val="39175799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Stalingrad – Turning Point in the East</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The suffering of the Russian people during World War II cannot be conveyed in any caption.  Millions were executed by mobile killing squads called </a:t>
            </a:r>
            <a:r>
              <a:rPr lang="en-US" dirty="0" err="1" smtClean="0"/>
              <a:t>Einstazgruppen</a:t>
            </a:r>
            <a:r>
              <a:rPr lang="en-US" dirty="0" smtClean="0"/>
              <a:t>, which targeted Jewish citizens in Western Russia, but killed indiscriminately at times.  The number of casualties would rise into the tens of millions before the Soviet Union was able to stop the progress of the Germans at Stalingrad, capture hundreds of thousands of Nazis at Moscow, and begin the long march towards Berlin, routing the Nazis along the way.</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57762" y="1303337"/>
            <a:ext cx="3390900" cy="4762500"/>
          </a:xfrm>
        </p:spPr>
      </p:pic>
    </p:spTree>
    <p:extLst>
      <p:ext uri="{BB962C8B-B14F-4D97-AF65-F5344CB8AC3E}">
        <p14:creationId xmlns:p14="http://schemas.microsoft.com/office/powerpoint/2010/main" val="40480865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Italian Front</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After winning in North Africa, American and English soldiers invaded Sicily, then landed at Anzio and began to secure Italy.  To some extent, this is a forgotten portion of the war.  American soldiers, including the Nisei – Japanese American soldiers – fought against both the Fascist Italians and Nazis who reinforce them.  Many in Italy, however, chose to resist their own leaders.  By 1944, Mussolini had been killed by his own people, and many of the Italians welcomed the Americans as liberators.  </a:t>
            </a:r>
          </a:p>
          <a:p>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37515" y="1216025"/>
            <a:ext cx="3031394" cy="4937125"/>
          </a:xfrm>
        </p:spPr>
      </p:pic>
    </p:spTree>
    <p:extLst>
      <p:ext uri="{BB962C8B-B14F-4D97-AF65-F5344CB8AC3E}">
        <p14:creationId xmlns:p14="http://schemas.microsoft.com/office/powerpoint/2010/main" val="157324616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D-Day Invasion: Operation Overlord</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dirty="0" smtClean="0"/>
              <a:t>Operation Overlord was the code name for the invasion of Western Europe  led by General Dwight David Eisenhower in 1944. </a:t>
            </a:r>
            <a:r>
              <a:rPr lang="en-US" dirty="0"/>
              <a:t> </a:t>
            </a:r>
            <a:r>
              <a:rPr lang="en-US" dirty="0" smtClean="0"/>
              <a:t>The amphibious assault on Normandy in France was expected by the Nazis, but the time and place would perplex them.  Once launched, the landing went smoothly at most of the beachheads – Omaha was the exception to the rule.</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48200" y="1295400"/>
            <a:ext cx="4041775" cy="2557743"/>
          </a:xfrm>
        </p:spPr>
      </p:pic>
      <p:sp>
        <p:nvSpPr>
          <p:cNvPr id="6" name="Rounded Rectangle 5"/>
          <p:cNvSpPr/>
          <p:nvPr/>
        </p:nvSpPr>
        <p:spPr>
          <a:xfrm>
            <a:off x="4648200" y="3962400"/>
            <a:ext cx="4114800" cy="2133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Omaha Beach was the most dramatic assault of the day, but the invasion to liberate Europe also began with landings at Sword, Juno, Gold, and Utah beaches.  The invasion did not take place until June 6</a:t>
            </a:r>
            <a:r>
              <a:rPr lang="en-US" baseline="30000" dirty="0" smtClean="0"/>
              <a:t>th</a:t>
            </a:r>
            <a:r>
              <a:rPr lang="en-US" dirty="0" smtClean="0"/>
              <a:t>, 1944.</a:t>
            </a:r>
            <a:endParaRPr lang="en-US" dirty="0"/>
          </a:p>
        </p:txBody>
      </p:sp>
    </p:spTree>
    <p:extLst>
      <p:ext uri="{BB962C8B-B14F-4D97-AF65-F5344CB8AC3E}">
        <p14:creationId xmlns:p14="http://schemas.microsoft.com/office/powerpoint/2010/main" val="37043131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Omaha Beach</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6158" b="16158"/>
          <a:stretch>
            <a:fillRect/>
          </a:stretch>
        </p:blipFill>
        <p:spPr/>
      </p:pic>
      <p:sp>
        <p:nvSpPr>
          <p:cNvPr id="6" name="Text Placeholder 5"/>
          <p:cNvSpPr>
            <a:spLocks noGrp="1"/>
          </p:cNvSpPr>
          <p:nvPr>
            <p:ph type="body" sz="half" idx="2"/>
          </p:nvPr>
        </p:nvSpPr>
        <p:spPr/>
        <p:txBody>
          <a:bodyPr/>
          <a:lstStyle/>
          <a:p>
            <a:r>
              <a:rPr lang="en-US" dirty="0" smtClean="0"/>
              <a:t>After members of airborne divisions were dropped over central France as a distraction and the navy had battered the coastline to soften up the German lines, a massive assault of the beaches began June 6, 1944.</a:t>
            </a:r>
            <a:endParaRPr lang="en-US" dirty="0"/>
          </a:p>
        </p:txBody>
      </p:sp>
    </p:spTree>
    <p:extLst>
      <p:ext uri="{BB962C8B-B14F-4D97-AF65-F5344CB8AC3E}">
        <p14:creationId xmlns:p14="http://schemas.microsoft.com/office/powerpoint/2010/main" val="102374505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Battle of the Bulge </a:t>
            </a:r>
            <a:endParaRPr lang="en-US"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1016" b="11016"/>
          <a:stretch>
            <a:fillRect/>
          </a:stretch>
        </p:blipFill>
        <p:spPr/>
      </p:pic>
      <p:sp>
        <p:nvSpPr>
          <p:cNvPr id="6" name="Text Placeholder 5"/>
          <p:cNvSpPr>
            <a:spLocks noGrp="1"/>
          </p:cNvSpPr>
          <p:nvPr>
            <p:ph type="body" sz="half" idx="2"/>
          </p:nvPr>
        </p:nvSpPr>
        <p:spPr>
          <a:xfrm>
            <a:off x="457200" y="1066800"/>
            <a:ext cx="8229600" cy="838200"/>
          </a:xfrm>
        </p:spPr>
        <p:txBody>
          <a:bodyPr>
            <a:normAutofit/>
          </a:bodyPr>
          <a:lstStyle/>
          <a:p>
            <a:r>
              <a:rPr lang="en-US" dirty="0" smtClean="0"/>
              <a:t>The fighting in France was slow but steady progress, with each hedgerow requiring patience and diligent practice in order to force Germany retreat.  The last major fight between American soldiers and the Nazi was at the Battle of the Bulge. </a:t>
            </a:r>
            <a:endParaRPr lang="en-US" dirty="0"/>
          </a:p>
        </p:txBody>
      </p:sp>
    </p:spTree>
    <p:extLst>
      <p:ext uri="{BB962C8B-B14F-4D97-AF65-F5344CB8AC3E}">
        <p14:creationId xmlns:p14="http://schemas.microsoft.com/office/powerpoint/2010/main" val="6303666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the Bulge Map</a:t>
            </a:r>
            <a:endParaRPr lang="en-US" dirty="0"/>
          </a:p>
        </p:txBody>
      </p:sp>
      <p:pic>
        <p:nvPicPr>
          <p:cNvPr id="3" name="Content Placeholder 2"/>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119465" y="1219200"/>
            <a:ext cx="6905069" cy="4937125"/>
          </a:xfrm>
        </p:spPr>
      </p:pic>
    </p:spTree>
    <p:extLst>
      <p:ext uri="{BB962C8B-B14F-4D97-AF65-F5344CB8AC3E}">
        <p14:creationId xmlns:p14="http://schemas.microsoft.com/office/powerpoint/2010/main" val="34218273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Incendiary Bombings: Dresden</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3902" b="13902"/>
          <a:stretch>
            <a:fillRect/>
          </a:stretch>
        </p:blipFill>
        <p:spPr/>
      </p:pic>
      <p:sp>
        <p:nvSpPr>
          <p:cNvPr id="5" name="Text Placeholder 4"/>
          <p:cNvSpPr>
            <a:spLocks noGrp="1"/>
          </p:cNvSpPr>
          <p:nvPr>
            <p:ph type="body" sz="half" idx="2"/>
          </p:nvPr>
        </p:nvSpPr>
        <p:spPr/>
        <p:txBody>
          <a:bodyPr/>
          <a:lstStyle/>
          <a:p>
            <a:r>
              <a:rPr lang="en-US" dirty="0" smtClean="0"/>
              <a:t>As the Soviets made rapid progress from east to west, American and British bombers punished Germany from the air.  In Dresden a city of 600,000 was destroyed, and hundreds of thousands of civilians perished. </a:t>
            </a:r>
            <a:endParaRPr lang="en-US" dirty="0"/>
          </a:p>
        </p:txBody>
      </p:sp>
    </p:spTree>
    <p:extLst>
      <p:ext uri="{BB962C8B-B14F-4D97-AF65-F5344CB8AC3E}">
        <p14:creationId xmlns:p14="http://schemas.microsoft.com/office/powerpoint/2010/main" val="42842213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Tuskegee Airmen</a:t>
            </a:r>
            <a:endParaRPr lang="en-US" dirty="0"/>
          </a:p>
        </p:txBody>
      </p:sp>
      <p:sp>
        <p:nvSpPr>
          <p:cNvPr id="4" name="Content Placeholder 3"/>
          <p:cNvSpPr>
            <a:spLocks noGrp="1"/>
          </p:cNvSpPr>
          <p:nvPr>
            <p:ph sz="quarter" idx="1"/>
          </p:nvPr>
        </p:nvSpPr>
        <p:spPr/>
        <p:txBody>
          <a:bodyPr>
            <a:normAutofit fontScale="92500"/>
          </a:bodyPr>
          <a:lstStyle/>
          <a:p>
            <a:r>
              <a:rPr lang="en-US" dirty="0" smtClean="0"/>
              <a:t>The Tuskegee Airmen provided cover for the bombing raids which wrecked Germany during World War II, never allowing the Germany Luftwaffe to take down the aircraft under their protection during bombing runs.  Flying in segregated units, the Tuskegee Airmen had an outstanding record of success.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95400"/>
            <a:ext cx="4041775" cy="2536562"/>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7957">
            <a:off x="5333999" y="2718230"/>
            <a:ext cx="2514600" cy="3486150"/>
          </a:xfrm>
          <a:prstGeom prst="rect">
            <a:avLst/>
          </a:prstGeom>
        </p:spPr>
      </p:pic>
    </p:spTree>
    <p:extLst>
      <p:ext uri="{BB962C8B-B14F-4D97-AF65-F5344CB8AC3E}">
        <p14:creationId xmlns:p14="http://schemas.microsoft.com/office/powerpoint/2010/main" val="360364163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Big Three Conferences: Yalta</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3322" r="3322"/>
          <a:stretch>
            <a:fillRect/>
          </a:stretch>
        </p:blipFill>
        <p:spPr/>
      </p:pic>
      <p:sp>
        <p:nvSpPr>
          <p:cNvPr id="7" name="Text Placeholder 6"/>
          <p:cNvSpPr>
            <a:spLocks noGrp="1"/>
          </p:cNvSpPr>
          <p:nvPr>
            <p:ph type="body" sz="half" idx="2"/>
          </p:nvPr>
        </p:nvSpPr>
        <p:spPr/>
        <p:txBody>
          <a:bodyPr>
            <a:normAutofit/>
          </a:bodyPr>
          <a:lstStyle/>
          <a:p>
            <a:r>
              <a:rPr lang="en-US" dirty="0" smtClean="0"/>
              <a:t>When Churchill, FDR, and Josef Stalin all met at the Yalta Conference in the spring of 1945, the writing was on the wall for Nazism.  FDR sought and received assurances from Stalin that elections would take place in Europe. </a:t>
            </a:r>
            <a:endParaRPr lang="en-US" dirty="0"/>
          </a:p>
        </p:txBody>
      </p:sp>
    </p:spTree>
    <p:extLst>
      <p:ext uri="{BB962C8B-B14F-4D97-AF65-F5344CB8AC3E}">
        <p14:creationId xmlns:p14="http://schemas.microsoft.com/office/powerpoint/2010/main" val="21518875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Hitler’s Suicide</a:t>
            </a:r>
            <a:endParaRPr lang="en-US" dirty="0"/>
          </a:p>
        </p:txBody>
      </p:sp>
      <p:sp>
        <p:nvSpPr>
          <p:cNvPr id="4" name="Content Placeholder 3"/>
          <p:cNvSpPr>
            <a:spLocks noGrp="1"/>
          </p:cNvSpPr>
          <p:nvPr>
            <p:ph sz="quarter" idx="1"/>
          </p:nvPr>
        </p:nvSpPr>
        <p:spPr>
          <a:xfrm>
            <a:off x="152400" y="1219200"/>
            <a:ext cx="4346448" cy="4937760"/>
          </a:xfrm>
        </p:spPr>
        <p:txBody>
          <a:bodyPr>
            <a:normAutofit fontScale="92500"/>
          </a:bodyPr>
          <a:lstStyle/>
          <a:p>
            <a:r>
              <a:rPr lang="en-US" dirty="0" smtClean="0"/>
              <a:t>In April of 1945, Hitler took his own life as Soviet troops made there way into Berlin.  The Soviet Union’s soldiers were hell bent upon punishing the Nazis for the crimes they had committed, and were especially brutal to the Germans they encountered, pillaging the land, looting through the personal belongings of the German people, and raping women throughout Eastern Europe.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028440" cy="4953000"/>
          </a:xfrm>
        </p:spPr>
      </p:pic>
    </p:spTree>
    <p:extLst>
      <p:ext uri="{BB962C8B-B14F-4D97-AF65-F5344CB8AC3E}">
        <p14:creationId xmlns:p14="http://schemas.microsoft.com/office/powerpoint/2010/main" val="4129066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Mussolini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first of the fascist dictators to take power in Europe during the World War I period was Benito Mussolini.  His party railed against the Treaty of Versailles because Italy – a nation which had literally switched sides during the war – felt that it was not sufficiently rewarded for their efforts to achieve victory.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800" y="1371600"/>
            <a:ext cx="4041775" cy="2530502"/>
          </a:xfrm>
        </p:spPr>
      </p:pic>
      <p:sp>
        <p:nvSpPr>
          <p:cNvPr id="6" name="Rounded Rectangle 5"/>
          <p:cNvSpPr/>
          <p:nvPr/>
        </p:nvSpPr>
        <p:spPr>
          <a:xfrm>
            <a:off x="4495800" y="3733800"/>
            <a:ext cx="4038600" cy="11811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lumMod val="75000"/>
                  </a:schemeClr>
                </a:solidFill>
              </a:rPr>
              <a:t>Mussolini taught school children to recite, “Mussolini is always right!” </a:t>
            </a:r>
            <a:endParaRPr lang="en-US" dirty="0">
              <a:solidFill>
                <a:schemeClr val="tx2">
                  <a:lumMod val="75000"/>
                </a:schemeClr>
              </a:solidFill>
            </a:endParaRPr>
          </a:p>
        </p:txBody>
      </p:sp>
      <p:sp>
        <p:nvSpPr>
          <p:cNvPr id="7" name="Rounded Rectangle 6"/>
          <p:cNvSpPr/>
          <p:nvPr/>
        </p:nvSpPr>
        <p:spPr>
          <a:xfrm>
            <a:off x="4530436" y="4724400"/>
            <a:ext cx="4038600" cy="15240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dirty="0" smtClean="0">
                <a:solidFill>
                  <a:schemeClr val="tx2">
                    <a:lumMod val="75000"/>
                  </a:schemeClr>
                </a:solidFill>
              </a:rPr>
              <a:t>“When fascism comes to America, it will come wrapped in the American flag and carrying a cross.” </a:t>
            </a:r>
          </a:p>
          <a:p>
            <a:r>
              <a:rPr lang="en-US" dirty="0">
                <a:solidFill>
                  <a:schemeClr val="tx2">
                    <a:lumMod val="75000"/>
                  </a:schemeClr>
                </a:solidFill>
              </a:rPr>
              <a:t>	</a:t>
            </a:r>
            <a:r>
              <a:rPr lang="en-US" dirty="0" smtClean="0">
                <a:solidFill>
                  <a:schemeClr val="tx1"/>
                </a:solidFill>
              </a:rPr>
              <a:t>- Sinclair Lewis, 1935</a:t>
            </a:r>
            <a:endParaRPr lang="en-US" dirty="0">
              <a:solidFill>
                <a:schemeClr val="tx1"/>
              </a:solidFill>
            </a:endParaRPr>
          </a:p>
        </p:txBody>
      </p:sp>
    </p:spTree>
    <p:extLst>
      <p:ext uri="{BB962C8B-B14F-4D97-AF65-F5344CB8AC3E}">
        <p14:creationId xmlns:p14="http://schemas.microsoft.com/office/powerpoint/2010/main" val="15545622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Berlin Falls to the Soviets</a:t>
            </a:r>
            <a:endParaRPr lang="en-US" dirty="0"/>
          </a:p>
        </p:txBody>
      </p:sp>
      <p:sp>
        <p:nvSpPr>
          <p:cNvPr id="4" name="Content Placeholder 3"/>
          <p:cNvSpPr>
            <a:spLocks noGrp="1"/>
          </p:cNvSpPr>
          <p:nvPr>
            <p:ph sz="quarter" idx="1"/>
          </p:nvPr>
        </p:nvSpPr>
        <p:spPr/>
        <p:txBody>
          <a:bodyPr>
            <a:normAutofit fontScale="92500"/>
          </a:bodyPr>
          <a:lstStyle/>
          <a:p>
            <a:r>
              <a:rPr lang="en-US" dirty="0" smtClean="0"/>
              <a:t>As American and British soldiers closed in on Berlin from the West, the Soviet Union’s soldiers entered the city from the East.  When the Allied Powers converge in Berlin during the end of April of 1945, the war was at a close.  At the time, Americans and Soviets had achieved a tenuous peace with one another – but this wouldn’t last either.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572000" y="1219200"/>
            <a:ext cx="4041775" cy="2915130"/>
          </a:xfrm>
        </p:spPr>
      </p:pic>
      <p:sp>
        <p:nvSpPr>
          <p:cNvPr id="7" name="Rounded Rectangle 6"/>
          <p:cNvSpPr/>
          <p:nvPr/>
        </p:nvSpPr>
        <p:spPr>
          <a:xfrm>
            <a:off x="4495800" y="4114800"/>
            <a:ext cx="4191000" cy="2057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Soviet Union’s flag was hoisted up above the ruined city of Berlin in 1945.   The Red Army would reek havoc upon the people of Germany – and the rest of Eastern Europe – during the final year of the war. </a:t>
            </a:r>
            <a:endParaRPr lang="en-US" dirty="0"/>
          </a:p>
        </p:txBody>
      </p:sp>
    </p:spTree>
    <p:extLst>
      <p:ext uri="{BB962C8B-B14F-4D97-AF65-F5344CB8AC3E}">
        <p14:creationId xmlns:p14="http://schemas.microsoft.com/office/powerpoint/2010/main" val="29636408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 Day: May 8, 1945</a:t>
            </a:r>
            <a:endParaRPr lang="en-US" dirty="0"/>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09601" y="1363662"/>
            <a:ext cx="3352800" cy="4928212"/>
          </a:xfrm>
        </p:spPr>
      </p:pic>
      <p:sp>
        <p:nvSpPr>
          <p:cNvPr id="5" name="Content Placeholder 4"/>
          <p:cNvSpPr>
            <a:spLocks noGrp="1"/>
          </p:cNvSpPr>
          <p:nvPr>
            <p:ph sz="quarter" idx="2"/>
          </p:nvPr>
        </p:nvSpPr>
        <p:spPr/>
        <p:txBody>
          <a:bodyPr>
            <a:normAutofit fontScale="92500"/>
          </a:bodyPr>
          <a:lstStyle/>
          <a:p>
            <a:r>
              <a:rPr lang="en-US" dirty="0" smtClean="0"/>
              <a:t>When the war finally came to an end on May 8, 1945, joyous celebrations erupted all around the world.  And yet, for Americans, the conclusion of the war in Europe was tempered by the fact that another war still raged in the Pacific.  At the time, many Americans believed that the war in the Pacific may continue for another two or three years. </a:t>
            </a:r>
            <a:endParaRPr lang="en-US" dirty="0"/>
          </a:p>
        </p:txBody>
      </p:sp>
    </p:spTree>
    <p:extLst>
      <p:ext uri="{BB962C8B-B14F-4D97-AF65-F5344CB8AC3E}">
        <p14:creationId xmlns:p14="http://schemas.microsoft.com/office/powerpoint/2010/main" val="18318478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Three Conferences: Potsdam</a:t>
            </a:r>
            <a:endParaRPr lang="en-US" dirty="0"/>
          </a:p>
        </p:txBody>
      </p:sp>
      <p:sp>
        <p:nvSpPr>
          <p:cNvPr id="8" name="Content Placeholder 7"/>
          <p:cNvSpPr>
            <a:spLocks noGrp="1"/>
          </p:cNvSpPr>
          <p:nvPr>
            <p:ph sz="quarter" idx="1"/>
          </p:nvPr>
        </p:nvSpPr>
        <p:spPr/>
        <p:txBody>
          <a:bodyPr>
            <a:normAutofit fontScale="92500" lnSpcReduction="20000"/>
          </a:bodyPr>
          <a:lstStyle/>
          <a:p>
            <a:r>
              <a:rPr lang="en-US" dirty="0" smtClean="0"/>
              <a:t>When the Potsdam Conference took place in the summer of 1945, the partition of Germany and the fate of Poland were much discussed.  Germany was to be divided and occupied by the Allied Powers.  Sadly, Poland would now fall into the dominion of the Soviet Union, meaning that the nation whose sovereignty was critical to the start of the conflict in Europe would continue to be violated by the USSR.  </a:t>
            </a:r>
            <a:endParaRPr lang="en-US" dirty="0"/>
          </a:p>
        </p:txBody>
      </p:sp>
      <p:pic>
        <p:nvPicPr>
          <p:cNvPr id="10" name="Content Placeholder 9"/>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79943" y="1216025"/>
            <a:ext cx="3946538" cy="4937125"/>
          </a:xfrm>
        </p:spPr>
      </p:pic>
    </p:spTree>
    <p:extLst>
      <p:ext uri="{BB962C8B-B14F-4D97-AF65-F5344CB8AC3E}">
        <p14:creationId xmlns:p14="http://schemas.microsoft.com/office/powerpoint/2010/main" val="101599406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Partition of Germany &amp; Berlin</a:t>
            </a:r>
            <a:endParaRPr lang="en-US" dirty="0"/>
          </a:p>
        </p:txBody>
      </p:sp>
      <p:sp>
        <p:nvSpPr>
          <p:cNvPr id="4" name="Content Placeholder 3"/>
          <p:cNvSpPr>
            <a:spLocks noGrp="1"/>
          </p:cNvSpPr>
          <p:nvPr>
            <p:ph sz="quarter" idx="1"/>
          </p:nvPr>
        </p:nvSpPr>
        <p:spPr/>
        <p:txBody>
          <a:bodyPr>
            <a:normAutofit fontScale="85000" lnSpcReduction="20000"/>
          </a:bodyPr>
          <a:lstStyle/>
          <a:p>
            <a:r>
              <a:rPr lang="en-US" dirty="0" smtClean="0"/>
              <a:t>Both the nation of Germany and it’s capital city, Berlin, were to be divided up into four parts.  The United States, England, and France all agreed to converge their territory into the capitalist and democratic institutions of West Germany and West Berlin.  The Soviet Union installed communist dictatorships – puppet governments to be certain – which left Germany divided from 1945 – 1990.  For the USSR, which had been attacked by the Germans twice in the past thirty years, this situation was perfectly reasonable.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219200"/>
            <a:ext cx="4041775" cy="4041775"/>
          </a:xfrm>
        </p:spPr>
      </p:pic>
    </p:spTree>
    <p:extLst>
      <p:ext uri="{BB962C8B-B14F-4D97-AF65-F5344CB8AC3E}">
        <p14:creationId xmlns:p14="http://schemas.microsoft.com/office/powerpoint/2010/main" val="37738887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40954" cy="6858000"/>
          </a:xfrm>
          <a:prstGeom prst="rect">
            <a:avLst/>
          </a:prstGeom>
        </p:spPr>
      </p:pic>
      <p:sp>
        <p:nvSpPr>
          <p:cNvPr id="4" name="Title 3"/>
          <p:cNvSpPr>
            <a:spLocks noGrp="1"/>
          </p:cNvSpPr>
          <p:nvPr>
            <p:ph type="title"/>
          </p:nvPr>
        </p:nvSpPr>
        <p:spPr>
          <a:xfrm>
            <a:off x="1219200" y="304800"/>
            <a:ext cx="6858000" cy="1066800"/>
          </a:xfrm>
        </p:spPr>
        <p:txBody>
          <a:bodyPr/>
          <a:lstStyle/>
          <a:p>
            <a:pPr algn="l"/>
            <a:r>
              <a:rPr lang="en-US" dirty="0" smtClean="0">
                <a:solidFill>
                  <a:schemeClr val="bg1"/>
                </a:solidFill>
              </a:rPr>
              <a:t>The Holocaust: Genocide and War Crimes During World War II</a:t>
            </a:r>
            <a:endParaRPr lang="en-US" dirty="0">
              <a:solidFill>
                <a:schemeClr val="bg1"/>
              </a:solidFill>
            </a:endParaRPr>
          </a:p>
        </p:txBody>
      </p:sp>
      <p:sp>
        <p:nvSpPr>
          <p:cNvPr id="5" name="Text Placeholder 4"/>
          <p:cNvSpPr>
            <a:spLocks noGrp="1"/>
          </p:cNvSpPr>
          <p:nvPr>
            <p:ph type="body" idx="1"/>
          </p:nvPr>
        </p:nvSpPr>
        <p:spPr>
          <a:xfrm>
            <a:off x="1143000" y="4724400"/>
            <a:ext cx="6781800" cy="1143000"/>
          </a:xfrm>
        </p:spPr>
        <p:txBody>
          <a:bodyPr/>
          <a:lstStyle/>
          <a:p>
            <a:pPr algn="l"/>
            <a:r>
              <a:rPr lang="en-US" dirty="0" smtClean="0">
                <a:solidFill>
                  <a:schemeClr val="bg1"/>
                </a:solidFill>
              </a:rPr>
              <a:t>Hitler’s Final Solution, The Geneva Convention, War Crimes and Executions in the Aftermath of World War II</a:t>
            </a:r>
            <a:endParaRPr lang="en-US" dirty="0">
              <a:solidFill>
                <a:schemeClr val="bg1"/>
              </a:solidFill>
            </a:endParaRPr>
          </a:p>
        </p:txBody>
      </p:sp>
    </p:spTree>
    <p:extLst>
      <p:ext uri="{BB962C8B-B14F-4D97-AF65-F5344CB8AC3E}">
        <p14:creationId xmlns:p14="http://schemas.microsoft.com/office/powerpoint/2010/main" val="23830871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Anti-Semitism and Racism</a:t>
            </a:r>
            <a:endParaRPr lang="en-US" dirty="0"/>
          </a:p>
        </p:txBody>
      </p:sp>
      <p:sp>
        <p:nvSpPr>
          <p:cNvPr id="5" name="Content Placeholder 4"/>
          <p:cNvSpPr>
            <a:spLocks noGrp="1"/>
          </p:cNvSpPr>
          <p:nvPr>
            <p:ph sz="quarter" idx="1"/>
          </p:nvPr>
        </p:nvSpPr>
        <p:spPr>
          <a:xfrm>
            <a:off x="228600" y="1219200"/>
            <a:ext cx="4270248" cy="4937760"/>
          </a:xfrm>
        </p:spPr>
        <p:txBody>
          <a:bodyPr>
            <a:normAutofit fontScale="85000" lnSpcReduction="20000"/>
          </a:bodyPr>
          <a:lstStyle/>
          <a:p>
            <a:pPr marL="0" indent="0">
              <a:buNone/>
            </a:pPr>
            <a:r>
              <a:rPr lang="en-US" dirty="0" smtClean="0"/>
              <a:t>Anti-Semitic propaganda was throughout Europe during the early 20</a:t>
            </a:r>
            <a:r>
              <a:rPr lang="en-US" baseline="30000" dirty="0" smtClean="0"/>
              <a:t>th</a:t>
            </a:r>
            <a:r>
              <a:rPr lang="en-US" dirty="0" smtClean="0"/>
              <a:t> Century; it was not at all unique to Germany.  Indeed, Russian and Polish pogroms were known for their extreme brutality, and during the Holocaust, many of the nations of Eastern and Southern Europe would be complicit in rounding up Jewish citizens and sending them to their deaths.  Monuments and museums throughout Eastern Europe today serve to remind us of the orderly, systematic genocide which was carried out in during World War II, as over 13 Million people were murdered. </a:t>
            </a:r>
            <a:endParaRPr lang="en-US" dirty="0"/>
          </a:p>
        </p:txBody>
      </p:sp>
      <p:pic>
        <p:nvPicPr>
          <p:cNvPr id="2" name="Content Placeholder 1"/>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4068" y="1216025"/>
            <a:ext cx="3558288" cy="4937125"/>
          </a:xfrm>
        </p:spPr>
      </p:pic>
    </p:spTree>
    <p:extLst>
      <p:ext uri="{BB962C8B-B14F-4D97-AF65-F5344CB8AC3E}">
        <p14:creationId xmlns:p14="http://schemas.microsoft.com/office/powerpoint/2010/main" val="292357079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Martin </a:t>
            </a:r>
            <a:r>
              <a:rPr lang="en-US" dirty="0" err="1" smtClean="0"/>
              <a:t>Niemoller</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267199" y="1552574"/>
            <a:ext cx="4600575" cy="4600575"/>
          </a:xfrm>
        </p:spPr>
      </p:pic>
      <p:pic>
        <p:nvPicPr>
          <p:cNvPr id="8" name="Content Placeholder 7"/>
          <p:cNvPicPr>
            <a:picLocks noGrp="1" noChangeAspect="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228600" y="1295400"/>
            <a:ext cx="3762926" cy="3124200"/>
          </a:xfrm>
        </p:spPr>
      </p:pic>
      <p:sp>
        <p:nvSpPr>
          <p:cNvPr id="9" name="Rounded Rectangle 8"/>
          <p:cNvSpPr/>
          <p:nvPr/>
        </p:nvSpPr>
        <p:spPr>
          <a:xfrm>
            <a:off x="381000" y="4267200"/>
            <a:ext cx="3429000" cy="1981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Marin </a:t>
            </a:r>
            <a:r>
              <a:rPr lang="en-US" dirty="0" err="1" smtClean="0"/>
              <a:t>Niemoller’s</a:t>
            </a:r>
            <a:r>
              <a:rPr lang="en-US" dirty="0" smtClean="0"/>
              <a:t> poem, “First They Came For…” is one of the most clear indictments of fascism ever written.  The implications of Nazism and Fascism were clear to this Christian philosopher early on. </a:t>
            </a:r>
            <a:endParaRPr lang="en-US" dirty="0"/>
          </a:p>
        </p:txBody>
      </p:sp>
    </p:spTree>
    <p:extLst>
      <p:ext uri="{BB962C8B-B14F-4D97-AF65-F5344CB8AC3E}">
        <p14:creationId xmlns:p14="http://schemas.microsoft.com/office/powerpoint/2010/main" val="47357933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Definition of the Holocaust</a:t>
            </a:r>
            <a:endParaRPr lang="en-US" dirty="0"/>
          </a:p>
        </p:txBody>
      </p:sp>
      <p:sp>
        <p:nvSpPr>
          <p:cNvPr id="5" name="Content Placeholder 4"/>
          <p:cNvSpPr>
            <a:spLocks noGrp="1"/>
          </p:cNvSpPr>
          <p:nvPr>
            <p:ph sz="quarter" idx="1"/>
          </p:nvPr>
        </p:nvSpPr>
        <p:spPr>
          <a:xfrm>
            <a:off x="228600" y="1219200"/>
            <a:ext cx="8686800" cy="4937760"/>
          </a:xfrm>
        </p:spPr>
        <p:txBody>
          <a:bodyPr>
            <a:noAutofit/>
          </a:bodyPr>
          <a:lstStyle/>
          <a:p>
            <a:r>
              <a:rPr lang="en-US" sz="2000" dirty="0"/>
              <a:t>The Holocaust was the systematic, bureaucratic, state-sponsored persecution and murder of approximately six million Jews by the Nazi regime and its collaborators. "Holocaust" is a word of Greek origin meaning "sacrifice by fire." When we use the term “Holocaust” to describe the genocide which took place at the hands of Nazis in Germany during World War II, we are describing the systematic murder – and the burning of the bodies in ovens– of millions of the Jewish men and women in Europe between 1933 and 1945.  The Nazis, who came to power in Germany in January 1933, believed that Germans were "racially superior" and that the Jews, deemed "inferior," were an alien threat to the so-called German racial community, or Aryan race. </a:t>
            </a:r>
          </a:p>
          <a:p>
            <a:r>
              <a:rPr lang="en-US" sz="2000" dirty="0" smtClean="0"/>
              <a:t>During </a:t>
            </a:r>
            <a:r>
              <a:rPr lang="en-US" sz="2000" dirty="0"/>
              <a:t>the era of the Holocaust, German authorities also targeted other groups because of their perceived "racial inferiority“: Roma (Gypsies), the disabled, and some of the Slavic peoples (Poles, Russians, and Serbs, for example). Other groups were persecuted on political, ideological, and behavioral grounds, among them Communists, Socialists, Jehovah’s Witnesses, and homosexuals. </a:t>
            </a:r>
          </a:p>
          <a:p>
            <a:pPr marL="0" indent="0">
              <a:buNone/>
            </a:pPr>
            <a:r>
              <a:rPr lang="en-US" sz="2000" dirty="0" smtClean="0"/>
              <a:t>					Source</a:t>
            </a:r>
            <a:r>
              <a:rPr lang="en-US" sz="2000" dirty="0"/>
              <a:t>: http://www.ushmm.org/</a:t>
            </a:r>
          </a:p>
        </p:txBody>
      </p:sp>
    </p:spTree>
    <p:extLst>
      <p:ext uri="{BB962C8B-B14F-4D97-AF65-F5344CB8AC3E}">
        <p14:creationId xmlns:p14="http://schemas.microsoft.com/office/powerpoint/2010/main" val="299668650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Anti-Semitic Propaganda</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295400"/>
            <a:ext cx="4352949" cy="4876800"/>
          </a:xfrm>
        </p:spPr>
      </p:pic>
      <p:sp>
        <p:nvSpPr>
          <p:cNvPr id="4" name="Content Placeholder 3"/>
          <p:cNvSpPr>
            <a:spLocks noGrp="1"/>
          </p:cNvSpPr>
          <p:nvPr>
            <p:ph sz="quarter" idx="2"/>
          </p:nvPr>
        </p:nvSpPr>
        <p:spPr>
          <a:xfrm>
            <a:off x="4953000" y="1216152"/>
            <a:ext cx="3886200" cy="5032248"/>
          </a:xfrm>
        </p:spPr>
        <p:txBody>
          <a:bodyPr>
            <a:normAutofit fontScale="77500" lnSpcReduction="20000"/>
          </a:bodyPr>
          <a:lstStyle/>
          <a:p>
            <a:pPr marL="0" indent="0">
              <a:buNone/>
            </a:pPr>
            <a:r>
              <a:rPr lang="en-US" dirty="0" smtClean="0"/>
              <a:t>The children of Germany during the 1930s were essentially raised on Anti-Semitic propaganda.  All children’s stories employed evil Jewish characters, and the Jewish citizen was equated with grotesque, distorted physical features and unseemly character traits.  Blaming Jewish intellectuals for Bolshevism in Russia and Jewish financiers for predatory lending schemes was common.  Note the reflections in the eyes of this parasitic creature – the dollar sign in its right eye, the hammer and sickle of the Soviet Union in the its left.  The Star of David in the background of the figure leaves us with the clear implication that Jewish people intend to do harm to Germany. </a:t>
            </a:r>
          </a:p>
        </p:txBody>
      </p:sp>
    </p:spTree>
    <p:extLst>
      <p:ext uri="{BB962C8B-B14F-4D97-AF65-F5344CB8AC3E}">
        <p14:creationId xmlns:p14="http://schemas.microsoft.com/office/powerpoint/2010/main" val="139394598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Kristallnacht – “The Night of Broken Glass”  </a:t>
            </a:r>
            <a:endParaRPr lang="en-US" dirty="0"/>
          </a:p>
        </p:txBody>
      </p:sp>
      <p:sp>
        <p:nvSpPr>
          <p:cNvPr id="7" name="Content Placeholder 6"/>
          <p:cNvSpPr>
            <a:spLocks noGrp="1"/>
          </p:cNvSpPr>
          <p:nvPr>
            <p:ph sz="quarter" idx="1"/>
          </p:nvPr>
        </p:nvSpPr>
        <p:spPr>
          <a:xfrm>
            <a:off x="152400" y="1524000"/>
            <a:ext cx="4346448" cy="4724400"/>
          </a:xfrm>
        </p:spPr>
        <p:txBody>
          <a:bodyPr>
            <a:normAutofit fontScale="77500" lnSpcReduction="20000"/>
          </a:bodyPr>
          <a:lstStyle/>
          <a:p>
            <a:pPr marL="0" indent="0">
              <a:buNone/>
            </a:pPr>
            <a:r>
              <a:rPr lang="en-US" dirty="0" smtClean="0"/>
              <a:t>In Germany,  the night of broken glass was the a bell in the night for most Jewish citizens.  An organized pogrom authorized and provoked by the Nazi government,  the rioting resulted in arsons against synagogues and the destruction of Jewish owned stores.  The rosters of Jewish synagogue members were taken, and all Jewish men capable of labor were arrested in the aftermath of the rioting.  Being careful not to provoke an international incident, no foreign national were molested in the ordeal by the Nazis.  Most nations, the United States included, expressed shock and regret, but did little else in response to this clear assault on the liberties of Jewish citizens of Germany. </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143000"/>
            <a:ext cx="4135876" cy="4135876"/>
          </a:xfrm>
          <a:prstGeom prst="rect">
            <a:avLst/>
          </a:prstGeom>
        </p:spPr>
      </p:pic>
      <p:pic>
        <p:nvPicPr>
          <p:cNvPr id="5" name="Content Placeholder 4"/>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a:off x="4450319" y="3210938"/>
            <a:ext cx="4379238" cy="2895600"/>
          </a:xfrm>
        </p:spPr>
      </p:pic>
    </p:spTree>
    <p:extLst>
      <p:ext uri="{BB962C8B-B14F-4D97-AF65-F5344CB8AC3E}">
        <p14:creationId xmlns:p14="http://schemas.microsoft.com/office/powerpoint/2010/main" val="2225860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Italian Aggression Goes Unchecked</a:t>
            </a:r>
            <a:endParaRPr lang="en-US" dirty="0"/>
          </a:p>
        </p:txBody>
      </p:sp>
      <p:sp>
        <p:nvSpPr>
          <p:cNvPr id="3" name="Content Placeholder 2"/>
          <p:cNvSpPr>
            <a:spLocks noGrp="1"/>
          </p:cNvSpPr>
          <p:nvPr>
            <p:ph sz="quarter" idx="1"/>
          </p:nvPr>
        </p:nvSpPr>
        <p:spPr/>
        <p:txBody>
          <a:bodyPr>
            <a:normAutofit fontScale="92500"/>
          </a:bodyPr>
          <a:lstStyle/>
          <a:p>
            <a:r>
              <a:rPr lang="en-US" dirty="0" smtClean="0"/>
              <a:t>Claiming that it was his intention to restore Italy to it’s former glory during the Roman Empire,  Mussolini began encouraging public works programs, building up Italy’s armed forces, and invading vulnerable nations nearby in order to claim whatever natural resources he might: Libya, Ethiopia, Eritrea, and Albania were all victimized by Fascist attacks.</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14459" y="1216025"/>
            <a:ext cx="3677506" cy="4937125"/>
          </a:xfrm>
        </p:spPr>
      </p:pic>
    </p:spTree>
    <p:extLst>
      <p:ext uri="{BB962C8B-B14F-4D97-AF65-F5344CB8AC3E}">
        <p14:creationId xmlns:p14="http://schemas.microsoft.com/office/powerpoint/2010/main" val="219488180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0"/>
            <a:ext cx="2514600" cy="533400"/>
          </a:xfrm>
        </p:spPr>
        <p:txBody>
          <a:bodyPr/>
          <a:lstStyle/>
          <a:p>
            <a:r>
              <a:rPr lang="en-US" dirty="0" smtClean="0"/>
              <a:t>The Ghettos</a:t>
            </a:r>
            <a:endParaRPr lang="en-US" dirty="0"/>
          </a:p>
        </p:txBody>
      </p:sp>
      <p:sp>
        <p:nvSpPr>
          <p:cNvPr id="6" name="Text Placeholder 5"/>
          <p:cNvSpPr>
            <a:spLocks noGrp="1"/>
          </p:cNvSpPr>
          <p:nvPr>
            <p:ph type="body" idx="2"/>
          </p:nvPr>
        </p:nvSpPr>
        <p:spPr>
          <a:xfrm>
            <a:off x="6324600" y="533400"/>
            <a:ext cx="2590800" cy="5715000"/>
          </a:xfrm>
        </p:spPr>
        <p:txBody>
          <a:bodyPr>
            <a:normAutofit/>
          </a:bodyPr>
          <a:lstStyle/>
          <a:p>
            <a:r>
              <a:rPr lang="en-US" dirty="0" smtClean="0"/>
              <a:t>Eastern Europeans often helped the Nazis to round up and segregate Jewish citizens.  They were vacated of their homes, robbed of  there possessions, and taken to ghettos first.  The largest of these segregated communities were in Warsaw, Poland and </a:t>
            </a:r>
            <a:r>
              <a:rPr lang="en-US" dirty="0" err="1" smtClean="0"/>
              <a:t>Ludz</a:t>
            </a:r>
            <a:r>
              <a:rPr lang="en-US" dirty="0" smtClean="0"/>
              <a:t>.  Hundreds of thousands of men, women and children were robbed of their civil liberties and their property, before being sent to the death camps via rail.  Conditions in the ghettos were already desperate; however, they would grow much worse. </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1191793"/>
            <a:ext cx="5715000" cy="3941013"/>
          </a:xfrm>
        </p:spPr>
      </p:pic>
    </p:spTree>
    <p:extLst>
      <p:ext uri="{BB962C8B-B14F-4D97-AF65-F5344CB8AC3E}">
        <p14:creationId xmlns:p14="http://schemas.microsoft.com/office/powerpoint/2010/main" val="100262034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dirty="0" smtClean="0"/>
              <a:t>Transport to the Death Camps</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3197" b="13197"/>
          <a:stretch>
            <a:fillRect/>
          </a:stretch>
        </p:blipFill>
        <p:spPr/>
      </p:pic>
      <p:sp>
        <p:nvSpPr>
          <p:cNvPr id="7" name="Text Placeholder 6"/>
          <p:cNvSpPr>
            <a:spLocks noGrp="1"/>
          </p:cNvSpPr>
          <p:nvPr>
            <p:ph type="body" sz="half" idx="2"/>
          </p:nvPr>
        </p:nvSpPr>
        <p:spPr/>
        <p:txBody>
          <a:bodyPr/>
          <a:lstStyle/>
          <a:p>
            <a:r>
              <a:rPr lang="en-US" dirty="0" smtClean="0"/>
              <a:t>Crowded into cattle cars and deprived of food, warmth, and any form of basic sanitation, Jewish people and other victims of the Holocaust were transported from the ghettos of Eastern Europe to the death camps. </a:t>
            </a:r>
            <a:endParaRPr lang="en-US" dirty="0"/>
          </a:p>
        </p:txBody>
      </p:sp>
    </p:spTree>
    <p:extLst>
      <p:ext uri="{BB962C8B-B14F-4D97-AF65-F5344CB8AC3E}">
        <p14:creationId xmlns:p14="http://schemas.microsoft.com/office/powerpoint/2010/main" val="300215234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Death Camps and the Victims</a:t>
            </a:r>
            <a:endParaRPr lang="en-US" dirty="0"/>
          </a:p>
        </p:txBody>
      </p:sp>
      <p:sp>
        <p:nvSpPr>
          <p:cNvPr id="6" name="Text Placeholder 5"/>
          <p:cNvSpPr>
            <a:spLocks noGrp="1"/>
          </p:cNvSpPr>
          <p:nvPr>
            <p:ph type="body" sz="half" idx="2"/>
          </p:nvPr>
        </p:nvSpPr>
        <p:spPr/>
        <p:txBody>
          <a:bodyPr/>
          <a:lstStyle/>
          <a:p>
            <a:r>
              <a:rPr lang="en-US" dirty="0" smtClean="0"/>
              <a:t>Each individual brought into the camps was tattooed with a number; their heads were shaved, their possessions were taken from them, and they were put to work.  Over 13 Million people were killed by the Nazis. </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t="3875" b="3875"/>
          <a:stretch>
            <a:fillRect/>
          </a:stretch>
        </p:blipFill>
        <p:spPr/>
      </p:pic>
    </p:spTree>
    <p:extLst>
      <p:ext uri="{BB962C8B-B14F-4D97-AF65-F5344CB8AC3E}">
        <p14:creationId xmlns:p14="http://schemas.microsoft.com/office/powerpoint/2010/main" val="133616500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Selections and War Crimes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2379" b="12379"/>
          <a:stretch>
            <a:fillRect/>
          </a:stretch>
        </p:blipFill>
        <p:spPr/>
      </p:pic>
      <p:sp>
        <p:nvSpPr>
          <p:cNvPr id="6" name="Text Placeholder 5"/>
          <p:cNvSpPr>
            <a:spLocks noGrp="1"/>
          </p:cNvSpPr>
          <p:nvPr>
            <p:ph type="body" sz="half" idx="2"/>
          </p:nvPr>
        </p:nvSpPr>
        <p:spPr>
          <a:xfrm>
            <a:off x="457200" y="1219200"/>
            <a:ext cx="8382000" cy="533400"/>
          </a:xfrm>
        </p:spPr>
        <p:txBody>
          <a:bodyPr>
            <a:normAutofit/>
          </a:bodyPr>
          <a:lstStyle/>
          <a:p>
            <a:r>
              <a:rPr lang="en-US" dirty="0" smtClean="0"/>
              <a:t>The selections of who would live and who would die were made upon arrival at the camps in places like Auschwitz or Treblinka.  The weak were immediately murdered; the healthy were systematically worked to death. </a:t>
            </a:r>
            <a:endParaRPr lang="en-US" dirty="0"/>
          </a:p>
        </p:txBody>
      </p:sp>
    </p:spTree>
    <p:extLst>
      <p:ext uri="{BB962C8B-B14F-4D97-AF65-F5344CB8AC3E}">
        <p14:creationId xmlns:p14="http://schemas.microsoft.com/office/powerpoint/2010/main" val="152635844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Survivors</a:t>
            </a:r>
            <a:endParaRPr lang="en-US" dirty="0"/>
          </a:p>
        </p:txBody>
      </p:sp>
      <p:sp>
        <p:nvSpPr>
          <p:cNvPr id="6" name="Text Placeholder 5"/>
          <p:cNvSpPr>
            <a:spLocks noGrp="1"/>
          </p:cNvSpPr>
          <p:nvPr>
            <p:ph type="body" idx="2"/>
          </p:nvPr>
        </p:nvSpPr>
        <p:spPr/>
        <p:txBody>
          <a:bodyPr/>
          <a:lstStyle/>
          <a:p>
            <a:r>
              <a:rPr lang="en-US" dirty="0" smtClean="0"/>
              <a:t>When soldiers from the Soviet Union and the United States began to liberate the death camps in Eastern Europe and in Germany, the Nazis were already attempting to cover up their crimes.  Mass graves were unearthed in Eastern Europe, and camps which were wrecked by outbreaks of dysentery or other contagious diseases – where prisoners were starving and brutally mistreated and millions had been killed – were freed.</a:t>
            </a:r>
            <a:endParaRPr lang="en-US" dirty="0"/>
          </a:p>
        </p:txBody>
      </p:sp>
      <p:pic>
        <p:nvPicPr>
          <p:cNvPr id="9" name="Content Placeholder 8"/>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04800" y="1064656"/>
            <a:ext cx="5715000" cy="4195288"/>
          </a:xfrm>
        </p:spPr>
      </p:pic>
    </p:spTree>
    <p:extLst>
      <p:ext uri="{BB962C8B-B14F-4D97-AF65-F5344CB8AC3E}">
        <p14:creationId xmlns:p14="http://schemas.microsoft.com/office/powerpoint/2010/main" val="89307446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Elie</a:t>
            </a:r>
            <a:r>
              <a:rPr lang="en-US" dirty="0" smtClean="0"/>
              <a:t> Wiesel’s </a:t>
            </a:r>
            <a:r>
              <a:rPr lang="en-US" i="1" u="sng" dirty="0" smtClean="0"/>
              <a:t>Night</a:t>
            </a:r>
            <a:endParaRPr lang="en-US" i="1" u="sng" dirty="0"/>
          </a:p>
        </p:txBody>
      </p:sp>
      <p:sp>
        <p:nvSpPr>
          <p:cNvPr id="3" name="Content Placeholder 2"/>
          <p:cNvSpPr>
            <a:spLocks noGrp="1"/>
          </p:cNvSpPr>
          <p:nvPr>
            <p:ph sz="quarter" idx="1"/>
          </p:nvPr>
        </p:nvSpPr>
        <p:spPr>
          <a:xfrm>
            <a:off x="457200" y="1219200"/>
            <a:ext cx="4724400" cy="4937760"/>
          </a:xfrm>
        </p:spPr>
        <p:txBody>
          <a:bodyPr>
            <a:normAutofit fontScale="92500" lnSpcReduction="10000"/>
          </a:bodyPr>
          <a:lstStyle/>
          <a:p>
            <a:pPr marL="0" indent="0">
              <a:buNone/>
            </a:pPr>
            <a:r>
              <a:rPr lang="en-US" dirty="0" smtClean="0"/>
              <a:t>In his devastating biographical account of the Holocaust </a:t>
            </a:r>
            <a:r>
              <a:rPr lang="en-US" i="1" u="sng" dirty="0" smtClean="0"/>
              <a:t>Night</a:t>
            </a:r>
            <a:r>
              <a:rPr lang="en-US" dirty="0" smtClean="0"/>
              <a:t>, </a:t>
            </a:r>
            <a:r>
              <a:rPr lang="en-US" dirty="0" err="1" smtClean="0"/>
              <a:t>Elie</a:t>
            </a:r>
            <a:r>
              <a:rPr lang="en-US" dirty="0" smtClean="0"/>
              <a:t> Wiesel attempts to convey the atrocities committed during the Holocaust and the implications of the event for all of mankind.  In describing the deaths of his parents, his sister, and the millions of others who were lost during the genocide, Wiesel dramatically conveys mankind’s capacity to do harm to mankind – and the implications of this realization for future generations.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257800" y="1388137"/>
            <a:ext cx="2895599" cy="4765328"/>
          </a:xfrm>
        </p:spPr>
      </p:pic>
    </p:spTree>
    <p:extLst>
      <p:ext uri="{BB962C8B-B14F-4D97-AF65-F5344CB8AC3E}">
        <p14:creationId xmlns:p14="http://schemas.microsoft.com/office/powerpoint/2010/main" val="374919898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War Crimes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4213" b="14213"/>
          <a:stretch>
            <a:fillRect/>
          </a:stretch>
        </p:blipFill>
        <p:spPr/>
      </p:pic>
      <p:sp>
        <p:nvSpPr>
          <p:cNvPr id="6" name="Text Placeholder 5"/>
          <p:cNvSpPr>
            <a:spLocks noGrp="1"/>
          </p:cNvSpPr>
          <p:nvPr>
            <p:ph type="body" sz="half" idx="2"/>
          </p:nvPr>
        </p:nvSpPr>
        <p:spPr>
          <a:xfrm>
            <a:off x="304800" y="1219200"/>
            <a:ext cx="8382000" cy="533400"/>
          </a:xfrm>
        </p:spPr>
        <p:txBody>
          <a:bodyPr>
            <a:normAutofit/>
          </a:bodyPr>
          <a:lstStyle/>
          <a:p>
            <a:r>
              <a:rPr lang="en-US" dirty="0" smtClean="0"/>
              <a:t>The Nazis had targeted civilian populations throughout the war.  The ghastly and inhumane work of groups like the </a:t>
            </a:r>
            <a:r>
              <a:rPr lang="en-US" dirty="0" err="1" smtClean="0"/>
              <a:t>Einstazgruppen</a:t>
            </a:r>
            <a:r>
              <a:rPr lang="en-US" dirty="0" smtClean="0"/>
              <a:t> and the men who worked in death camps would not be condoned as “Just following orders.”</a:t>
            </a:r>
            <a:endParaRPr lang="en-US" dirty="0"/>
          </a:p>
        </p:txBody>
      </p:sp>
    </p:spTree>
    <p:extLst>
      <p:ext uri="{BB962C8B-B14F-4D97-AF65-F5344CB8AC3E}">
        <p14:creationId xmlns:p14="http://schemas.microsoft.com/office/powerpoint/2010/main" val="201351478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Trials at Nuremburg </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Translators read the evidence against the accused in several languages during the Nuremburg Trials.  Hosted in the same city where Hitler had organized massive Nazi political speeches, the sentencing of Nazi war criminals to the gallows allowed for some sense of closure to come of the war years; how to sort out the grave implications of The Holocaust for the future of mankind was an altogether different sort of calculus; but the notion that international justice was feasible brought change.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32325" y="2090284"/>
            <a:ext cx="4041775" cy="3188607"/>
          </a:xfrm>
        </p:spPr>
      </p:pic>
    </p:spTree>
    <p:extLst>
      <p:ext uri="{BB962C8B-B14F-4D97-AF65-F5344CB8AC3E}">
        <p14:creationId xmlns:p14="http://schemas.microsoft.com/office/powerpoint/2010/main" val="281817048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of War Criminals </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War criminals during World War II were put on trial for crimes against humanity, sentenced, and often executed.  After the Nuremburg Trials, most Americans recall the execution of notorious Nazi war criminals.  Hideki </a:t>
            </a:r>
            <a:r>
              <a:rPr lang="en-US" dirty="0" err="1" smtClean="0"/>
              <a:t>Tojo</a:t>
            </a:r>
            <a:r>
              <a:rPr lang="en-US" dirty="0" smtClean="0"/>
              <a:t> of Japan was also put to death – this, after having attempted to kill himself while prisoner.  The crimes committed by the Japanese military in China – the rape of Nanking, for example – were ample evidence that war crimes had been committed.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0637" y="1398587"/>
            <a:ext cx="3105150" cy="4572000"/>
          </a:xfrm>
        </p:spPr>
      </p:pic>
    </p:spTree>
    <p:extLst>
      <p:ext uri="{BB962C8B-B14F-4D97-AF65-F5344CB8AC3E}">
        <p14:creationId xmlns:p14="http://schemas.microsoft.com/office/powerpoint/2010/main" val="192592190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Geneva Convention</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The Geneva Convention established rules for the treatment of prisoners of war and continued to articulate the rules of war.  Rejecting the notion that during warfare all soldiers must “follow orders,” the Geneva Convention sets forth a set of basic principles which all nations must adhere to.  The preservation of basic human rights – even during time of war – is required, and international leaders the world over can be brought to justice for war crimes when these rules are violated, at least in principle.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60968" y="1216025"/>
            <a:ext cx="3584488" cy="4937125"/>
          </a:xfrm>
        </p:spPr>
      </p:pic>
    </p:spTree>
    <p:extLst>
      <p:ext uri="{BB962C8B-B14F-4D97-AF65-F5344CB8AC3E}">
        <p14:creationId xmlns:p14="http://schemas.microsoft.com/office/powerpoint/2010/main" val="23030266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2828</TotalTime>
  <Words>8028</Words>
  <Application>Microsoft Office PowerPoint</Application>
  <PresentationFormat>On-screen Show (4:3)</PresentationFormat>
  <Paragraphs>227</Paragraphs>
  <Slides>101</Slides>
  <Notes>0</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Origin</vt:lpstr>
      <vt:lpstr>The United States of America in World War II</vt:lpstr>
      <vt:lpstr>The Rise of Fascism and Dictators, 1922 - 1941</vt:lpstr>
      <vt:lpstr>Stalin and the Soviet Union</vt:lpstr>
      <vt:lpstr>Fascism Defined</vt:lpstr>
      <vt:lpstr>Devastation in Europe: World War I</vt:lpstr>
      <vt:lpstr>The Great Depression in Europe</vt:lpstr>
      <vt:lpstr>The Treaty of Versailles</vt:lpstr>
      <vt:lpstr>Mussolini </vt:lpstr>
      <vt:lpstr>Italian Aggression Goes Unchecked</vt:lpstr>
      <vt:lpstr>The League of Nations Fails</vt:lpstr>
      <vt:lpstr>The Rise of Adolph Hitler</vt:lpstr>
      <vt:lpstr>German Aggression</vt:lpstr>
      <vt:lpstr>German Aggression</vt:lpstr>
      <vt:lpstr>Map of German Aggression</vt:lpstr>
      <vt:lpstr>The Policy of Appeasement:  The Munich Pact</vt:lpstr>
      <vt:lpstr>Japanese Aggression in Asia</vt:lpstr>
      <vt:lpstr>Manchuria, 1931</vt:lpstr>
      <vt:lpstr>The Japanese Invade China, 1937</vt:lpstr>
      <vt:lpstr>American Embargos on Oil and Steel</vt:lpstr>
      <vt:lpstr>Dissent and Mobilization on the Homefront, 1935 - 1945</vt:lpstr>
      <vt:lpstr>The Neutrality Acts </vt:lpstr>
      <vt:lpstr>The America First Committee</vt:lpstr>
      <vt:lpstr>The Cash and Carry Policy</vt:lpstr>
      <vt:lpstr>Destroyers for Bases</vt:lpstr>
      <vt:lpstr>The Lend-Lease Act</vt:lpstr>
      <vt:lpstr>The Atlantic Charter</vt:lpstr>
      <vt:lpstr>The Atlantic Charter of 1941</vt:lpstr>
      <vt:lpstr>Pearl Harbor</vt:lpstr>
      <vt:lpstr>The Role of African-Americans EO#8802</vt:lpstr>
      <vt:lpstr>The Role of Women in the War</vt:lpstr>
      <vt:lpstr>Japanese Internment Camps</vt:lpstr>
      <vt:lpstr>The Nisei – Serving the United States</vt:lpstr>
      <vt:lpstr>The Navajo Code Talkers</vt:lpstr>
      <vt:lpstr>The Tuskegee Airmen</vt:lpstr>
      <vt:lpstr>Rioting in Detroit</vt:lpstr>
      <vt:lpstr>The Double-V Campaign</vt:lpstr>
      <vt:lpstr>Einstein and the Manhattan Project</vt:lpstr>
      <vt:lpstr>The War in the Pacific,  1941 - 1945</vt:lpstr>
      <vt:lpstr>Reasons for the Attack on Pearl Harbor</vt:lpstr>
      <vt:lpstr>Pearl Harbor and the Declaration of War</vt:lpstr>
      <vt:lpstr>The Doolittle Raids</vt:lpstr>
      <vt:lpstr>The Bataan Death March</vt:lpstr>
      <vt:lpstr>Chester Nimitz and Douglas MacArthur</vt:lpstr>
      <vt:lpstr>The Battle of the Coral Sea</vt:lpstr>
      <vt:lpstr>Island Hopping: Guadalcanal, Tarawa </vt:lpstr>
      <vt:lpstr>Midway Island </vt:lpstr>
      <vt:lpstr>The Battle of Iwo Jima </vt:lpstr>
      <vt:lpstr>The Battle of Okinawa</vt:lpstr>
      <vt:lpstr>Incendiary Bombings: Tokyo </vt:lpstr>
      <vt:lpstr>J. Robert Oppenheimer: The A-Bomb</vt:lpstr>
      <vt:lpstr>Hiroshima </vt:lpstr>
      <vt:lpstr>Harry S Truman and the A-Bomb</vt:lpstr>
      <vt:lpstr>Bushido</vt:lpstr>
      <vt:lpstr>Nagasaki</vt:lpstr>
      <vt:lpstr>The Russians Enter the War</vt:lpstr>
      <vt:lpstr>Surrender: September 2, 1945</vt:lpstr>
      <vt:lpstr>The War in Europe and North Africa, 1941 - 1945</vt:lpstr>
      <vt:lpstr>North Africa: The Contest for Oil</vt:lpstr>
      <vt:lpstr>Germany Seeks Oil in the Middle East</vt:lpstr>
      <vt:lpstr>Victory at El Alamein</vt:lpstr>
      <vt:lpstr>The Eastern Front and Russian Oil</vt:lpstr>
      <vt:lpstr>Europe, 1939 - 1945</vt:lpstr>
      <vt:lpstr>Poland is Crushed</vt:lpstr>
      <vt:lpstr>The Phony War and the Fall of France</vt:lpstr>
      <vt:lpstr>Dunkirk – A Moral Victory by Evacuation</vt:lpstr>
      <vt:lpstr>The Battle of Britain</vt:lpstr>
      <vt:lpstr>The Royal Air Force Prevails</vt:lpstr>
      <vt:lpstr>Operation Barbarossa</vt:lpstr>
      <vt:lpstr>The Soviets Plea for the Second Front</vt:lpstr>
      <vt:lpstr>Stalingrad – Turning Point in the East</vt:lpstr>
      <vt:lpstr>The Italian Front</vt:lpstr>
      <vt:lpstr>The D-Day Invasion: Operation Overlord</vt:lpstr>
      <vt:lpstr>Omaha Beach</vt:lpstr>
      <vt:lpstr>The Battle of the Bulge </vt:lpstr>
      <vt:lpstr>Battle of the Bulge Map</vt:lpstr>
      <vt:lpstr>Incendiary Bombings: Dresden</vt:lpstr>
      <vt:lpstr>Tuskegee Airmen</vt:lpstr>
      <vt:lpstr>The Big Three Conferences: Yalta</vt:lpstr>
      <vt:lpstr>Hitler’s Suicide</vt:lpstr>
      <vt:lpstr>Berlin Falls to the Soviets</vt:lpstr>
      <vt:lpstr>V-E Day: May 8, 1945</vt:lpstr>
      <vt:lpstr>The Big Three Conferences: Potsdam</vt:lpstr>
      <vt:lpstr>The Partition of Germany &amp; Berlin</vt:lpstr>
      <vt:lpstr>The Holocaust: Genocide and War Crimes During World War II</vt:lpstr>
      <vt:lpstr>Anti-Semitism and Racism</vt:lpstr>
      <vt:lpstr>Martin Niemoller</vt:lpstr>
      <vt:lpstr>The Definition of the Holocaust</vt:lpstr>
      <vt:lpstr>Anti-Semitic Propaganda</vt:lpstr>
      <vt:lpstr>Kristallnacht – “The Night of Broken Glass”  </vt:lpstr>
      <vt:lpstr>The Ghettos</vt:lpstr>
      <vt:lpstr>Transport to the Death Camps</vt:lpstr>
      <vt:lpstr>Death Camps and the Victims</vt:lpstr>
      <vt:lpstr>Selections and War Crimes</vt:lpstr>
      <vt:lpstr>The Survivors</vt:lpstr>
      <vt:lpstr>Elie Wiesel’s Night</vt:lpstr>
      <vt:lpstr>War Crimes</vt:lpstr>
      <vt:lpstr>Trials at Nuremburg </vt:lpstr>
      <vt:lpstr>Execution of War Criminals </vt:lpstr>
      <vt:lpstr>The Geneva Convention</vt:lpstr>
      <vt:lpstr>The Creation of the United Nations</vt:lpstr>
      <vt:lpstr>The Establishment of Israel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American Participation in the Second World War</dc:title>
  <dc:creator>Adam</dc:creator>
  <cp:lastModifiedBy>Adam</cp:lastModifiedBy>
  <cp:revision>71</cp:revision>
  <dcterms:created xsi:type="dcterms:W3CDTF">2014-04-12T14:10:30Z</dcterms:created>
  <dcterms:modified xsi:type="dcterms:W3CDTF">2014-04-22T09:46:17Z</dcterms:modified>
</cp:coreProperties>
</file>